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2" r:id="rId6"/>
    <p:sldMasterId id="214748365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6858000" cx="12192000"/>
  <p:notesSz cx="6858000" cy="9144000"/>
  <p:embeddedFontLst>
    <p:embeddedFont>
      <p:font typeface="Helvetica Neue"/>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17">
          <p15:clr>
            <a:srgbClr val="A4A3A4"/>
          </p15:clr>
        </p15:guide>
      </p15:sldGuideLst>
    </p:ext>
    <p:ext uri="http://customooxmlschemas.google.com/">
      <go:slidesCustomData xmlns:go="http://customooxmlschemas.google.com/" r:id="rId46" roundtripDataSignature="AMtx7mjry91ubnY/hXbL795d70ChDDPa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1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font" Target="fonts/HelveticaNeue-regular.fntdata"/><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HelveticaNeue-italic.fntdata"/><Relationship Id="rId21" Type="http://schemas.openxmlformats.org/officeDocument/2006/relationships/slide" Target="slides/slide13.xml"/><Relationship Id="rId43" Type="http://schemas.openxmlformats.org/officeDocument/2006/relationships/font" Target="fonts/HelveticaNeue-bold.fntdata"/><Relationship Id="rId24" Type="http://schemas.openxmlformats.org/officeDocument/2006/relationships/slide" Target="slides/slide16.xml"/><Relationship Id="rId46" Type="http://customschemas.google.com/relationships/presentationmetadata" Target="metadata"/><Relationship Id="rId23" Type="http://schemas.openxmlformats.org/officeDocument/2006/relationships/slide" Target="slides/slide15.xml"/><Relationship Id="rId45"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1ee569ba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e1ee569ba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e1ee569bae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 name="Google Shape;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1ee569ba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e1ee569bae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ge1ee569bae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1ee569bae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e1ee569bae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ge1ee569bae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1ee569bae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e1ee569bae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e1ee569bae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1ee569bae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e1ee569bae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e1ee569bae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 name="Google Shape;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 name="Google Shape;4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 name="Google Shape;6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1cfbf93c1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ge1cfbf93c1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ge1cfbf93c1_1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1cfbf93c1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e1cfbf93c1_1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e1cfbf93c1_1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jp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6.jpg"/><Relationship Id="rId2" Type="http://schemas.openxmlformats.org/officeDocument/2006/relationships/slideLayout" Target="../slideLayouts/slideLayout2.xml"/><Relationship Id="rId3"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slideLayout" Target="../slideLayouts/slideLayout3.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slideLayout" Target="../slideLayouts/slideLayout4.xml"/><Relationship Id="rId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0"/>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pic>
        <p:nvPicPr>
          <p:cNvPr id="13" name="Google Shape;13;p11"/>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4" name="Google Shape;14;p11"/>
          <p:cNvSpPr txBox="1"/>
          <p:nvPr/>
        </p:nvSpPr>
        <p:spPr>
          <a:xfrm>
            <a:off x="622501" y="47257"/>
            <a:ext cx="71460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4 – Integração de Práticas Integrativas e Complementares </a:t>
            </a:r>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rgbClr val="316E32"/>
                </a:solidFill>
                <a:latin typeface="Helvetica Neue"/>
                <a:ea typeface="Helvetica Neue"/>
                <a:cs typeface="Helvetica Neue"/>
                <a:sym typeface="Helvetica Neue"/>
              </a:rPr>
              <a:t>Unidade 4 – </a:t>
            </a:r>
            <a:r>
              <a:rPr b="1" i="0" lang="pt-BR" sz="1200" u="none" cap="none" strike="noStrike">
                <a:solidFill>
                  <a:schemeClr val="lt1"/>
                </a:solidFill>
                <a:latin typeface="Helvetica Neue"/>
                <a:ea typeface="Helvetica Neue"/>
                <a:cs typeface="Helvetica Neue"/>
                <a:sym typeface="Helvetica Neue"/>
              </a:rPr>
              <a:t>no Tratamento de Feridas</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4.1 – Termalismo Social  e Crenoterapia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pic>
        <p:nvPicPr>
          <p:cNvPr id="17" name="Google Shape;17;p13"/>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8" name="Google Shape;18;p13"/>
          <p:cNvSpPr txBox="1"/>
          <p:nvPr/>
        </p:nvSpPr>
        <p:spPr>
          <a:xfrm>
            <a:off x="622501" y="47257"/>
            <a:ext cx="71460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Unidade 4 – Integração de Práticas Integrativas e Complementares </a:t>
            </a:r>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rgbClr val="316E32"/>
                </a:solidFill>
                <a:latin typeface="Helvetica Neue"/>
                <a:ea typeface="Helvetica Neue"/>
                <a:cs typeface="Helvetica Neue"/>
                <a:sym typeface="Helvetica Neue"/>
              </a:rPr>
              <a:t>Unidade 4 – </a:t>
            </a:r>
            <a:r>
              <a:rPr b="1" i="0" lang="pt-BR" sz="1200" u="none" cap="none" strike="noStrike">
                <a:solidFill>
                  <a:schemeClr val="lt1"/>
                </a:solidFill>
                <a:latin typeface="Helvetica Neue"/>
                <a:ea typeface="Helvetica Neue"/>
                <a:cs typeface="Helvetica Neue"/>
                <a:sym typeface="Helvetica Neue"/>
              </a:rPr>
              <a:t>no Tratamento de Feridas</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200"/>
              <a:buFont typeface="Arial"/>
              <a:buNone/>
            </a:pPr>
            <a:r>
              <a:rPr b="1" i="0" lang="pt-BR" sz="1200" u="none" cap="none" strike="noStrike">
                <a:solidFill>
                  <a:schemeClr val="lt1"/>
                </a:solidFill>
                <a:latin typeface="Helvetica Neue"/>
                <a:ea typeface="Helvetica Neue"/>
                <a:cs typeface="Helvetica Neue"/>
                <a:sym typeface="Helvetica Neue"/>
              </a:rPr>
              <a:t>Aula 4.1 – Termalismo Social  e Crenoterapia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pic>
        <p:nvPicPr>
          <p:cNvPr id="21" name="Google Shape;21;p12"/>
          <p:cNvPicPr preferRelativeResize="0"/>
          <p:nvPr/>
        </p:nvPicPr>
        <p:blipFill rotWithShape="1">
          <a:blip r:embed="rId1">
            <a:alphaModFix/>
          </a:blip>
          <a:srcRect b="0" l="0" r="0" t="0"/>
          <a:stretch/>
        </p:blipFill>
        <p:spPr>
          <a:xfrm>
            <a:off x="-1352" y="-100013"/>
            <a:ext cx="12193352" cy="6043708"/>
          </a:xfrm>
          <a:prstGeom prst="rect">
            <a:avLst/>
          </a:prstGeom>
          <a:noFill/>
          <a:ln>
            <a:noFill/>
          </a:ln>
        </p:spPr>
      </p:pic>
      <p:pic>
        <p:nvPicPr>
          <p:cNvPr id="22" name="Google Shape;22;p12"/>
          <p:cNvPicPr preferRelativeResize="0"/>
          <p:nvPr/>
        </p:nvPicPr>
        <p:blipFill rotWithShape="1">
          <a:blip r:embed="rId2">
            <a:alphaModFix/>
          </a:blip>
          <a:srcRect b="0" l="0" r="0" t="0"/>
          <a:stretch/>
        </p:blipFill>
        <p:spPr>
          <a:xfrm>
            <a:off x="951232" y="5988929"/>
            <a:ext cx="10289536" cy="859166"/>
          </a:xfrm>
          <a:prstGeom prst="rect">
            <a:avLst/>
          </a:prstGeom>
          <a:noFill/>
          <a:ln>
            <a:noFill/>
          </a:ln>
        </p:spPr>
      </p:pic>
      <p:pic>
        <p:nvPicPr>
          <p:cNvPr id="23" name="Google Shape;23;p12"/>
          <p:cNvPicPr preferRelativeResize="0"/>
          <p:nvPr/>
        </p:nvPicPr>
        <p:blipFill rotWithShape="1">
          <a:blip r:embed="rId3">
            <a:alphaModFix/>
          </a:blip>
          <a:srcRect b="0" l="0" r="0" t="0"/>
          <a:stretch/>
        </p:blipFill>
        <p:spPr>
          <a:xfrm>
            <a:off x="196840" y="6287298"/>
            <a:ext cx="1299324" cy="3579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19.jp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30.jpg"/><Relationship Id="rId5"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17.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about:blank" TargetMode="External"/><Relationship Id="rId4" Type="http://schemas.openxmlformats.org/officeDocument/2006/relationships/image" Target="../media/image10.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hyperlink" Target="https://drive.google.com/drive/u/0/folders/1Kolm_7qsE60fPf1VwkAd54fCQ5KXzcYT" TargetMode="External"/><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jpg"/><Relationship Id="rId4" Type="http://schemas.openxmlformats.org/officeDocument/2006/relationships/image" Target="../media/image43.jpg"/><Relationship Id="rId5" Type="http://schemas.openxmlformats.org/officeDocument/2006/relationships/image" Target="../media/image45.jpg"/><Relationship Id="rId6" Type="http://schemas.openxmlformats.org/officeDocument/2006/relationships/image" Target="../media/image44.jpg"/><Relationship Id="rId7"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bvsms.saude.gov.br/bvs/publicacoes/politica_nacional_praticas_integrativas_complementares_2ed.pdf"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hyperlink" Target="https://drive.google.com/drive/folders/1odMLHEP8mXjlWD_1b0pRn3wC8p7p4NA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0"/>
          <p:cNvSpPr txBox="1"/>
          <p:nvPr/>
        </p:nvSpPr>
        <p:spPr>
          <a:xfrm>
            <a:off x="606788" y="2268475"/>
            <a:ext cx="6531000" cy="403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Águas de Lindóia é uma cidade do estado de São Paulo, localizada no circuito das Águas, próxima a Campinas. Conhecida como Terra das Águas Quentes, foi batizada, no início do século XVIII, por bandeirantes e tropeiros, que, ao passar por essa região, aproveitavam para descansar de longas viagens. Desde essa época, as características da água eram diferenciadas - fato que chamou a atenção desses viajantes. Pelo relato dos moradores mais antigos da cidade, os tropeiros que passavam por lá percebiam que, ao banharem os machucados dos animais ou os arranhões comuns durante as  viagens, tudo se cicatrizava mais rapidamente. (TOZZI,1987)</a:t>
            </a:r>
            <a:endParaRPr b="0" i="0" sz="1400" u="none" cap="none" strike="noStrike">
              <a:solidFill>
                <a:srgbClr val="000000"/>
              </a:solidFill>
              <a:latin typeface="Arial"/>
              <a:ea typeface="Arial"/>
              <a:cs typeface="Arial"/>
              <a:sym typeface="Arial"/>
            </a:endParaRPr>
          </a:p>
        </p:txBody>
      </p:sp>
      <p:sp>
        <p:nvSpPr>
          <p:cNvPr id="112" name="Google Shape;112;p30"/>
          <p:cNvSpPr txBox="1"/>
          <p:nvPr/>
        </p:nvSpPr>
        <p:spPr>
          <a:xfrm>
            <a:off x="606788" y="1294136"/>
            <a:ext cx="10681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5.1. HISTÓRIA DO TERMALISMO EM ÁGUAS DE LINDÓIA </a:t>
            </a:r>
            <a:endParaRPr b="0" i="0" sz="2000" u="none" cap="none" strike="noStrike">
              <a:solidFill>
                <a:srgbClr val="316E32"/>
              </a:solidFill>
              <a:latin typeface="Arial"/>
              <a:ea typeface="Arial"/>
              <a:cs typeface="Arial"/>
              <a:sym typeface="Arial"/>
            </a:endParaRPr>
          </a:p>
        </p:txBody>
      </p:sp>
      <p:pic>
        <p:nvPicPr>
          <p:cNvPr id="113" name="Google Shape;113;p30"/>
          <p:cNvPicPr preferRelativeResize="0"/>
          <p:nvPr/>
        </p:nvPicPr>
        <p:blipFill rotWithShape="1">
          <a:blip r:embed="rId3">
            <a:alphaModFix/>
          </a:blip>
          <a:srcRect b="0" l="0" r="0" t="0"/>
          <a:stretch/>
        </p:blipFill>
        <p:spPr>
          <a:xfrm>
            <a:off x="7448349" y="2626250"/>
            <a:ext cx="4136852" cy="2751175"/>
          </a:xfrm>
          <a:prstGeom prst="rect">
            <a:avLst/>
          </a:prstGeom>
          <a:noFill/>
          <a:ln>
            <a:noFill/>
          </a:ln>
        </p:spPr>
      </p:pic>
      <p:sp>
        <p:nvSpPr>
          <p:cNvPr id="114" name="Google Shape;114;p30"/>
          <p:cNvSpPr txBox="1"/>
          <p:nvPr/>
        </p:nvSpPr>
        <p:spPr>
          <a:xfrm>
            <a:off x="7672600" y="5441553"/>
            <a:ext cx="3912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a:t>
            </a:r>
            <a:r>
              <a:rPr b="0" i="0" lang="pt-BR" sz="1200" u="none" cap="none" strike="noStrike">
                <a:solidFill>
                  <a:srgbClr val="202122"/>
                </a:solidFill>
                <a:latin typeface="Helvetica Neue"/>
                <a:ea typeface="Helvetica Neue"/>
                <a:cs typeface="Helvetica Neue"/>
                <a:sym typeface="Helvetica Neue"/>
              </a:rPr>
              <a:t>Portal de Águas de Lindóia</a:t>
            </a:r>
            <a:endParaRPr b="0" i="0" sz="1200" u="none" cap="none" strike="noStrike">
              <a:solidFill>
                <a:srgbClr val="20212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202122"/>
                </a:solidFill>
                <a:latin typeface="Helvetica Neue"/>
                <a:ea typeface="Helvetica Neue"/>
                <a:cs typeface="Helvetica Neue"/>
                <a:sym typeface="Helvetica Neue"/>
              </a:rPr>
              <a:t>Fonte: commons-wikimedia.org</a:t>
            </a:r>
            <a:endParaRPr b="0" i="0" sz="1200" u="none" cap="none" strike="noStrike">
              <a:solidFill>
                <a:srgbClr val="202122"/>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1"/>
          <p:cNvSpPr txBox="1"/>
          <p:nvPr/>
        </p:nvSpPr>
        <p:spPr>
          <a:xfrm>
            <a:off x="606788" y="2644704"/>
            <a:ext cx="54444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No ano de 1926, a convite do Dr. Francisco Tozzi, para conhecer as fontes de águas radioativas, a cientista  Madame Curie e sua filha chegam às Termas de Lindóia.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Marie Curie percorreu os departamentos das termas, sempre acompanhada de químicos de São Paulo. Nas suas observações ligeiras, assegurou-se que aquelas águas eram fortemente radioativas, levando então o nome de Águas de Lindóia para a Europa. (TOZZI, 1987)</a:t>
            </a:r>
            <a:endParaRPr sz="1600">
              <a:solidFill>
                <a:schemeClr val="dk1"/>
              </a:solidFill>
              <a:latin typeface="Helvetica Neue"/>
              <a:ea typeface="Helvetica Neue"/>
              <a:cs typeface="Helvetica Neue"/>
              <a:sym typeface="Helvetica Neue"/>
            </a:endParaRPr>
          </a:p>
        </p:txBody>
      </p:sp>
      <p:pic>
        <p:nvPicPr>
          <p:cNvPr id="121" name="Google Shape;121;p31"/>
          <p:cNvPicPr preferRelativeResize="0"/>
          <p:nvPr/>
        </p:nvPicPr>
        <p:blipFill rotWithShape="1">
          <a:blip r:embed="rId3">
            <a:alphaModFix/>
          </a:blip>
          <a:srcRect b="0" l="0" r="0" t="0"/>
          <a:stretch/>
        </p:blipFill>
        <p:spPr>
          <a:xfrm>
            <a:off x="6638466" y="2765644"/>
            <a:ext cx="4687474" cy="3122537"/>
          </a:xfrm>
          <a:prstGeom prst="rect">
            <a:avLst/>
          </a:prstGeom>
          <a:noFill/>
          <a:ln>
            <a:noFill/>
          </a:ln>
        </p:spPr>
      </p:pic>
      <p:sp>
        <p:nvSpPr>
          <p:cNvPr id="122" name="Google Shape;122;p31"/>
          <p:cNvSpPr txBox="1"/>
          <p:nvPr/>
        </p:nvSpPr>
        <p:spPr>
          <a:xfrm>
            <a:off x="6638466" y="5888181"/>
            <a:ext cx="4687474"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Peter H por 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123" name="Google Shape;123;p31"/>
          <p:cNvSpPr txBox="1"/>
          <p:nvPr/>
        </p:nvSpPr>
        <p:spPr>
          <a:xfrm>
            <a:off x="606788" y="1319816"/>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5.1. HISTÓRIA DO TERMALISMO EM ÁGUAS DE LINDÓIA </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32"/>
          <p:cNvPicPr preferRelativeResize="0"/>
          <p:nvPr/>
        </p:nvPicPr>
        <p:blipFill rotWithShape="1">
          <a:blip r:embed="rId3">
            <a:alphaModFix/>
          </a:blip>
          <a:srcRect b="0" l="0" r="0" t="0"/>
          <a:stretch/>
        </p:blipFill>
        <p:spPr>
          <a:xfrm>
            <a:off x="13201175" y="6470950"/>
            <a:ext cx="9637277" cy="5418324"/>
          </a:xfrm>
          <a:prstGeom prst="rect">
            <a:avLst/>
          </a:prstGeom>
          <a:noFill/>
          <a:ln>
            <a:noFill/>
          </a:ln>
        </p:spPr>
      </p:pic>
      <p:pic>
        <p:nvPicPr>
          <p:cNvPr id="130" name="Google Shape;130;p32"/>
          <p:cNvPicPr preferRelativeResize="0"/>
          <p:nvPr/>
        </p:nvPicPr>
        <p:blipFill rotWithShape="1">
          <a:blip r:embed="rId4">
            <a:alphaModFix/>
          </a:blip>
          <a:srcRect b="0" l="0" r="0" t="0"/>
          <a:stretch/>
        </p:blipFill>
        <p:spPr>
          <a:xfrm>
            <a:off x="11130409" y="5193950"/>
            <a:ext cx="521264" cy="521264"/>
          </a:xfrm>
          <a:prstGeom prst="rect">
            <a:avLst/>
          </a:prstGeom>
          <a:noFill/>
          <a:ln>
            <a:noFill/>
          </a:ln>
        </p:spPr>
      </p:pic>
      <p:pic>
        <p:nvPicPr>
          <p:cNvPr id="131" name="Google Shape;131;p32"/>
          <p:cNvPicPr preferRelativeResize="0"/>
          <p:nvPr/>
        </p:nvPicPr>
        <p:blipFill rotWithShape="1">
          <a:blip r:embed="rId5">
            <a:alphaModFix/>
          </a:blip>
          <a:srcRect b="0" l="0" r="0" t="0"/>
          <a:stretch/>
        </p:blipFill>
        <p:spPr>
          <a:xfrm>
            <a:off x="11130410" y="5801783"/>
            <a:ext cx="521264" cy="521264"/>
          </a:xfrm>
          <a:prstGeom prst="rect">
            <a:avLst/>
          </a:prstGeom>
          <a:noFill/>
          <a:ln>
            <a:noFill/>
          </a:ln>
        </p:spPr>
      </p:pic>
      <p:pic>
        <p:nvPicPr>
          <p:cNvPr id="132" name="Google Shape;132;p32"/>
          <p:cNvPicPr preferRelativeResize="0"/>
          <p:nvPr/>
        </p:nvPicPr>
        <p:blipFill>
          <a:blip r:embed="rId6">
            <a:alphaModFix/>
          </a:blip>
          <a:stretch>
            <a:fillRect/>
          </a:stretch>
        </p:blipFill>
        <p:spPr>
          <a:xfrm>
            <a:off x="847225" y="717575"/>
            <a:ext cx="10109527" cy="5681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3"/>
          <p:cNvSpPr txBox="1"/>
          <p:nvPr/>
        </p:nvSpPr>
        <p:spPr>
          <a:xfrm>
            <a:off x="722474" y="2093015"/>
            <a:ext cx="6157500" cy="403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 Projeto Termalismo Social foi idealizado pela Diretoria Municipal de Saúde de Águas de Lindóia em consonância com a Política Nacional de Práticas Integrativas e Complementares, no Sistema Único de Saúde - SUS, em 2006, como forma de aproveitar o potencial termal do município com suas águas minero- medicinais. Após o entendimento entre a  Diretoria de Saúde e a Diretoria do Balneário Municipal de Águas de Lindóia,  em maio de  2013,  propôs-se a abertura do Ambulatório de Feridas no Balneário Municipal de Águas de Lindóia, cuja finalidade era o tratamento de feridas crônicas dos usuários do SUS, utilizando as águas termais sob supervisão da enfermagem.</a:t>
            </a:r>
            <a:endParaRPr sz="1600">
              <a:solidFill>
                <a:schemeClr val="dk1"/>
              </a:solidFill>
              <a:latin typeface="Helvetica Neue"/>
              <a:ea typeface="Helvetica Neue"/>
              <a:cs typeface="Helvetica Neue"/>
              <a:sym typeface="Helvetica Neue"/>
            </a:endParaRPr>
          </a:p>
        </p:txBody>
      </p:sp>
      <p:sp>
        <p:nvSpPr>
          <p:cNvPr id="139" name="Google Shape;139;p33"/>
          <p:cNvSpPr txBox="1"/>
          <p:nvPr/>
        </p:nvSpPr>
        <p:spPr>
          <a:xfrm>
            <a:off x="7352644" y="5391330"/>
            <a:ext cx="3949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Balneário Municipal de Águas de Lindóia</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Wikimedia Commons</a:t>
            </a:r>
            <a:endParaRPr b="0" i="0" sz="1200" u="none" cap="none" strike="noStrike">
              <a:solidFill>
                <a:srgbClr val="000000"/>
              </a:solidFill>
              <a:latin typeface="Helvetica Neue"/>
              <a:ea typeface="Helvetica Neue"/>
              <a:cs typeface="Helvetica Neue"/>
              <a:sym typeface="Helvetica Neue"/>
            </a:endParaRPr>
          </a:p>
        </p:txBody>
      </p:sp>
      <p:pic>
        <p:nvPicPr>
          <p:cNvPr id="140" name="Google Shape;140;p33"/>
          <p:cNvPicPr preferRelativeResize="0"/>
          <p:nvPr/>
        </p:nvPicPr>
        <p:blipFill rotWithShape="1">
          <a:blip r:embed="rId3">
            <a:alphaModFix/>
          </a:blip>
          <a:srcRect b="0" l="0" r="0" t="0"/>
          <a:stretch/>
        </p:blipFill>
        <p:spPr>
          <a:xfrm>
            <a:off x="7268125" y="2238625"/>
            <a:ext cx="4221100" cy="3165850"/>
          </a:xfrm>
          <a:prstGeom prst="rect">
            <a:avLst/>
          </a:prstGeom>
          <a:noFill/>
          <a:ln>
            <a:noFill/>
          </a:ln>
        </p:spPr>
      </p:pic>
      <p:sp>
        <p:nvSpPr>
          <p:cNvPr id="141" name="Google Shape;141;p33"/>
          <p:cNvSpPr txBox="1"/>
          <p:nvPr/>
        </p:nvSpPr>
        <p:spPr>
          <a:xfrm>
            <a:off x="620644" y="1326888"/>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AMBULATÓRIO DE FERIDAS - BALNEÁRIO MUNICIPAL</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4"/>
          <p:cNvSpPr txBox="1"/>
          <p:nvPr/>
        </p:nvSpPr>
        <p:spPr>
          <a:xfrm>
            <a:off x="779548" y="2627339"/>
            <a:ext cx="5436600" cy="2555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Determinou-se o prazo de um ano para a observação dos resultados com o tratamento com o termalismo, de maio de 2013 a maio de 2014. Para isso, foi selecionada uma amostra de dez usuários  com  feridas crônicas que já estavam há anos sem responder ao tratamento nas unidades básicas de saúde. Os usuários assinaram um termo de consentimento livre e esclarecido.</a:t>
            </a:r>
            <a:endParaRPr b="0" i="0" sz="1400" u="none" cap="none" strike="noStrike">
              <a:solidFill>
                <a:srgbClr val="000000"/>
              </a:solidFill>
              <a:latin typeface="Arial"/>
              <a:ea typeface="Arial"/>
              <a:cs typeface="Arial"/>
              <a:sym typeface="Arial"/>
            </a:endParaRPr>
          </a:p>
        </p:txBody>
      </p:sp>
      <p:pic>
        <p:nvPicPr>
          <p:cNvPr id="148" name="Google Shape;148;p34"/>
          <p:cNvPicPr preferRelativeResize="0"/>
          <p:nvPr/>
        </p:nvPicPr>
        <p:blipFill rotWithShape="1">
          <a:blip r:embed="rId3">
            <a:alphaModFix/>
          </a:blip>
          <a:srcRect b="0" l="0" r="0" t="0"/>
          <a:stretch/>
        </p:blipFill>
        <p:spPr>
          <a:xfrm>
            <a:off x="12796977" y="1945612"/>
            <a:ext cx="4848225" cy="4086225"/>
          </a:xfrm>
          <a:prstGeom prst="rect">
            <a:avLst/>
          </a:prstGeom>
          <a:noFill/>
          <a:ln>
            <a:noFill/>
          </a:ln>
        </p:spPr>
      </p:pic>
      <p:sp>
        <p:nvSpPr>
          <p:cNvPr id="149" name="Google Shape;149;p34"/>
          <p:cNvSpPr txBox="1"/>
          <p:nvPr/>
        </p:nvSpPr>
        <p:spPr>
          <a:xfrm>
            <a:off x="12530527" y="6025012"/>
            <a:ext cx="5343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ambulatório de feridas / balneário municipal de Águas de Lindóia</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Paulo Rocha</a:t>
            </a:r>
            <a:endParaRPr b="0" i="0" sz="1200" u="none" cap="none" strike="noStrike">
              <a:solidFill>
                <a:srgbClr val="000000"/>
              </a:solidFill>
              <a:latin typeface="Helvetica Neue"/>
              <a:ea typeface="Helvetica Neue"/>
              <a:cs typeface="Helvetica Neue"/>
              <a:sym typeface="Helvetica Neue"/>
            </a:endParaRPr>
          </a:p>
        </p:txBody>
      </p:sp>
      <p:sp>
        <p:nvSpPr>
          <p:cNvPr id="150" name="Google Shape;150;p34"/>
          <p:cNvSpPr txBox="1"/>
          <p:nvPr/>
        </p:nvSpPr>
        <p:spPr>
          <a:xfrm>
            <a:off x="620644" y="1326888"/>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AMBULATÓRIO DE FERIDAS - BALNEÁRIO MUNICIPAL</a:t>
            </a:r>
            <a:endParaRPr b="0" i="0" sz="2000" u="none" cap="none" strike="noStrike">
              <a:solidFill>
                <a:srgbClr val="316E32"/>
              </a:solidFill>
              <a:latin typeface="Arial"/>
              <a:ea typeface="Arial"/>
              <a:cs typeface="Arial"/>
              <a:sym typeface="Arial"/>
            </a:endParaRPr>
          </a:p>
        </p:txBody>
      </p:sp>
      <p:pic>
        <p:nvPicPr>
          <p:cNvPr id="151" name="Google Shape;151;p34"/>
          <p:cNvPicPr preferRelativeResize="0"/>
          <p:nvPr/>
        </p:nvPicPr>
        <p:blipFill rotWithShape="1">
          <a:blip r:embed="rId4">
            <a:alphaModFix/>
          </a:blip>
          <a:srcRect b="0" l="9036" r="14905" t="0"/>
          <a:stretch/>
        </p:blipFill>
        <p:spPr>
          <a:xfrm>
            <a:off x="6574249" y="2289141"/>
            <a:ext cx="4727595" cy="3496409"/>
          </a:xfrm>
          <a:prstGeom prst="rect">
            <a:avLst/>
          </a:prstGeom>
          <a:noFill/>
          <a:ln>
            <a:noFill/>
          </a:ln>
        </p:spPr>
      </p:pic>
      <p:sp>
        <p:nvSpPr>
          <p:cNvPr id="152" name="Google Shape;152;p34"/>
          <p:cNvSpPr txBox="1"/>
          <p:nvPr/>
        </p:nvSpPr>
        <p:spPr>
          <a:xfrm>
            <a:off x="6579431" y="5785550"/>
            <a:ext cx="4722413"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pt-BR" sz="1200" u="none" cap="none" strike="noStrike">
                <a:solidFill>
                  <a:srgbClr val="000000"/>
                </a:solidFill>
                <a:latin typeface="Arial"/>
                <a:ea typeface="Arial"/>
                <a:cs typeface="Arial"/>
                <a:sym typeface="Arial"/>
              </a:rPr>
              <a:t>Imagem de Matthias Böckel por Pixabay</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e1ee569bae_0_5"/>
          <p:cNvSpPr txBox="1"/>
          <p:nvPr/>
        </p:nvSpPr>
        <p:spPr>
          <a:xfrm>
            <a:off x="620643" y="1985234"/>
            <a:ext cx="5287800" cy="4402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As orientações estabelecidas para o tratamento das feridas eram:</a:t>
            </a:r>
            <a:endParaRPr b="0" i="0" sz="1400" u="none" cap="none" strike="noStrike">
              <a:solidFill>
                <a:srgbClr val="000000"/>
              </a:solidFill>
              <a:latin typeface="Arial"/>
              <a:ea typeface="Arial"/>
              <a:cs typeface="Arial"/>
              <a:sym typeface="Arial"/>
            </a:endParaRPr>
          </a:p>
          <a:p>
            <a:pPr indent="-330200" lvl="0" marL="457200" rtl="0" algn="just">
              <a:lnSpc>
                <a:spcPct val="150000"/>
              </a:lnSpc>
              <a:spcBef>
                <a:spcPts val="0"/>
              </a:spcBef>
              <a:spcAft>
                <a:spcPts val="0"/>
              </a:spcAft>
              <a:buClr>
                <a:srgbClr val="316E32"/>
              </a:buClr>
              <a:buSzPts val="1600"/>
              <a:buAutoNum type="arabicPeriod"/>
            </a:pPr>
            <a:r>
              <a:rPr lang="pt-BR" sz="1600">
                <a:solidFill>
                  <a:schemeClr val="dk1"/>
                </a:solidFill>
                <a:latin typeface="Helvetica Neue"/>
                <a:ea typeface="Helvetica Neue"/>
                <a:cs typeface="Helvetica Neue"/>
                <a:sym typeface="Helvetica Neue"/>
              </a:rPr>
              <a:t>Banho no leito da lesão com água termal a 26º C por 20 minutos;</a:t>
            </a:r>
            <a:endParaRPr>
              <a:solidFill>
                <a:schemeClr val="dk1"/>
              </a:solidFill>
            </a:endParaRPr>
          </a:p>
          <a:p>
            <a:pPr indent="-330200" lvl="0" marL="457200" rtl="0" algn="just">
              <a:lnSpc>
                <a:spcPct val="150000"/>
              </a:lnSpc>
              <a:spcBef>
                <a:spcPts val="0"/>
              </a:spcBef>
              <a:spcAft>
                <a:spcPts val="0"/>
              </a:spcAft>
              <a:buClr>
                <a:srgbClr val="316E32"/>
              </a:buClr>
              <a:buSzPts val="1600"/>
              <a:buAutoNum type="arabicPeriod"/>
            </a:pPr>
            <a:r>
              <a:rPr lang="pt-BR" sz="1600">
                <a:solidFill>
                  <a:schemeClr val="dk1"/>
                </a:solidFill>
                <a:latin typeface="Helvetica Neue"/>
                <a:ea typeface="Helvetica Neue"/>
                <a:cs typeface="Helvetica Neue"/>
                <a:sym typeface="Helvetica Neue"/>
              </a:rPr>
              <a:t>Limpeza da lesão e desbridamento mecânico, se necessário, seguindo o protocolo de enfermagem;</a:t>
            </a:r>
            <a:endParaRPr>
              <a:solidFill>
                <a:schemeClr val="dk1"/>
              </a:solidFill>
            </a:endParaRPr>
          </a:p>
          <a:p>
            <a:pPr indent="-330200" lvl="0" marL="457200" rtl="0" algn="just">
              <a:lnSpc>
                <a:spcPct val="150000"/>
              </a:lnSpc>
              <a:spcBef>
                <a:spcPts val="0"/>
              </a:spcBef>
              <a:spcAft>
                <a:spcPts val="0"/>
              </a:spcAft>
              <a:buClr>
                <a:srgbClr val="316E32"/>
              </a:buClr>
              <a:buSzPts val="1600"/>
              <a:buAutoNum type="arabicPeriod"/>
            </a:pPr>
            <a:r>
              <a:rPr lang="pt-BR" sz="1600">
                <a:solidFill>
                  <a:schemeClr val="dk1"/>
                </a:solidFill>
                <a:latin typeface="Helvetica Neue"/>
                <a:ea typeface="Helvetica Neue"/>
                <a:cs typeface="Helvetica Neue"/>
                <a:sym typeface="Helvetica Neue"/>
              </a:rPr>
              <a:t>Realização de cobertura de acordo com as características das lesões com gaze estéril, micropore ou faixa de acordo com as necessidades;</a:t>
            </a:r>
            <a:endParaRPr>
              <a:solidFill>
                <a:schemeClr val="dk1"/>
              </a:solidFill>
            </a:endParaRPr>
          </a:p>
          <a:p>
            <a:pPr indent="-330200" lvl="0" marL="457200" rtl="0" algn="just">
              <a:lnSpc>
                <a:spcPct val="150000"/>
              </a:lnSpc>
              <a:spcBef>
                <a:spcPts val="0"/>
              </a:spcBef>
              <a:spcAft>
                <a:spcPts val="0"/>
              </a:spcAft>
              <a:buClr>
                <a:srgbClr val="316E32"/>
              </a:buClr>
              <a:buSzPts val="1600"/>
              <a:buAutoNum type="arabicPeriod"/>
            </a:pPr>
            <a:r>
              <a:rPr lang="pt-BR" sz="1600">
                <a:solidFill>
                  <a:schemeClr val="dk1"/>
                </a:solidFill>
                <a:latin typeface="Helvetica Neue"/>
                <a:ea typeface="Helvetica Neue"/>
                <a:cs typeface="Helvetica Neue"/>
                <a:sym typeface="Helvetica Neue"/>
              </a:rPr>
              <a:t>Troca de curativos 3 vezes por semana, em dias alternados.</a:t>
            </a:r>
            <a:endParaRPr sz="1600">
              <a:solidFill>
                <a:schemeClr val="dk1"/>
              </a:solidFill>
              <a:latin typeface="Helvetica Neue"/>
              <a:ea typeface="Helvetica Neue"/>
              <a:cs typeface="Helvetica Neue"/>
              <a:sym typeface="Helvetica Neue"/>
            </a:endParaRPr>
          </a:p>
        </p:txBody>
      </p:sp>
      <p:sp>
        <p:nvSpPr>
          <p:cNvPr id="159" name="Google Shape;159;ge1ee569bae_0_5"/>
          <p:cNvSpPr txBox="1"/>
          <p:nvPr/>
        </p:nvSpPr>
        <p:spPr>
          <a:xfrm>
            <a:off x="6454326" y="5531112"/>
            <a:ext cx="4908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Ambulatório de Feridas / </a:t>
            </a:r>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Balneário Municipal de Águas de Lindóia</a:t>
            </a:r>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Paulo R S Rocha</a:t>
            </a:r>
            <a:endParaRPr/>
          </a:p>
        </p:txBody>
      </p:sp>
      <p:pic>
        <p:nvPicPr>
          <p:cNvPr id="160" name="Google Shape;160;ge1ee569bae_0_5"/>
          <p:cNvPicPr preferRelativeResize="0"/>
          <p:nvPr/>
        </p:nvPicPr>
        <p:blipFill rotWithShape="1">
          <a:blip r:embed="rId3">
            <a:alphaModFix/>
          </a:blip>
          <a:srcRect b="0" l="0" r="0" t="0"/>
          <a:stretch/>
        </p:blipFill>
        <p:spPr>
          <a:xfrm>
            <a:off x="6454326" y="2178623"/>
            <a:ext cx="4847518" cy="3352489"/>
          </a:xfrm>
          <a:prstGeom prst="rect">
            <a:avLst/>
          </a:prstGeom>
          <a:noFill/>
          <a:ln>
            <a:noFill/>
          </a:ln>
        </p:spPr>
      </p:pic>
      <p:sp>
        <p:nvSpPr>
          <p:cNvPr id="161" name="Google Shape;161;ge1ee569bae_0_5"/>
          <p:cNvSpPr txBox="1"/>
          <p:nvPr/>
        </p:nvSpPr>
        <p:spPr>
          <a:xfrm>
            <a:off x="620644" y="1326888"/>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AMBULATÓRIO DE FERIDAS - BALNEÁRIO MUNICIPAL</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nvSpPr>
        <p:spPr>
          <a:xfrm>
            <a:off x="620644" y="1926802"/>
            <a:ext cx="5322900" cy="403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 tratamento se mostrou eficaz desde o início, a partir do qual se observava uma limpeza importante no leito das feridas tratadas, associado ainda ao relato dos pacientes como melhora da autoestima, bem como da dor e pruridos comuns ao redor das lesões. Ao final de um ano, tempo proposto para a observação, registramos a cicatrização de feridas de sete pacientes, além de outros três com melhora significativa no aspecto e na diminuição de prurido, assim como a diminuição  nos custos envolvidos. A seguir dois relatos de casos tratados com água termal.</a:t>
            </a:r>
            <a:endParaRPr b="0" i="0" sz="1600" u="none" cap="none" strike="noStrike">
              <a:solidFill>
                <a:schemeClr val="dk1"/>
              </a:solidFill>
              <a:latin typeface="Helvetica Neue"/>
              <a:ea typeface="Helvetica Neue"/>
              <a:cs typeface="Helvetica Neue"/>
              <a:sym typeface="Helvetica Neue"/>
            </a:endParaRPr>
          </a:p>
        </p:txBody>
      </p:sp>
      <p:pic>
        <p:nvPicPr>
          <p:cNvPr id="168" name="Google Shape;168;p35"/>
          <p:cNvPicPr preferRelativeResize="0"/>
          <p:nvPr/>
        </p:nvPicPr>
        <p:blipFill rotWithShape="1">
          <a:blip r:embed="rId3">
            <a:alphaModFix/>
          </a:blip>
          <a:srcRect b="0" l="0" r="0" t="0"/>
          <a:stretch/>
        </p:blipFill>
        <p:spPr>
          <a:xfrm>
            <a:off x="6444193" y="2130103"/>
            <a:ext cx="4857651" cy="3643250"/>
          </a:xfrm>
          <a:prstGeom prst="rect">
            <a:avLst/>
          </a:prstGeom>
          <a:noFill/>
          <a:ln>
            <a:noFill/>
          </a:ln>
        </p:spPr>
      </p:pic>
      <p:sp>
        <p:nvSpPr>
          <p:cNvPr id="169" name="Google Shape;169;p35"/>
          <p:cNvSpPr txBox="1"/>
          <p:nvPr/>
        </p:nvSpPr>
        <p:spPr>
          <a:xfrm>
            <a:off x="6882442" y="5773353"/>
            <a:ext cx="4857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Balneário Municipal de Águas de Lindóia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200"/>
              <a:buFont typeface="Arial"/>
              <a:buNone/>
            </a:pPr>
            <a:r>
              <a:rPr lang="pt-BR" sz="1200">
                <a:latin typeface="Helvetica Neue"/>
                <a:ea typeface="Helvetica Neue"/>
                <a:cs typeface="Helvetica Neue"/>
                <a:sym typeface="Helvetica Neue"/>
              </a:rPr>
              <a:t>                      </a:t>
            </a:r>
            <a:r>
              <a:rPr b="0" i="0" lang="pt-BR" sz="1200" u="none" cap="none" strike="noStrike">
                <a:solidFill>
                  <a:srgbClr val="000000"/>
                </a:solidFill>
                <a:latin typeface="Helvetica Neue"/>
                <a:ea typeface="Helvetica Neue"/>
                <a:cs typeface="Helvetica Neue"/>
                <a:sym typeface="Helvetica Neue"/>
              </a:rPr>
              <a:t>Fonte: Paulo R S Rocha</a:t>
            </a:r>
            <a:endParaRPr b="0" i="0" sz="1200" u="none" cap="none" strike="noStrike">
              <a:solidFill>
                <a:srgbClr val="000000"/>
              </a:solidFill>
              <a:latin typeface="Helvetica Neue"/>
              <a:ea typeface="Helvetica Neue"/>
              <a:cs typeface="Helvetica Neue"/>
              <a:sym typeface="Helvetica Neue"/>
            </a:endParaRPr>
          </a:p>
        </p:txBody>
      </p:sp>
      <p:sp>
        <p:nvSpPr>
          <p:cNvPr id="170" name="Google Shape;170;p35"/>
          <p:cNvSpPr txBox="1"/>
          <p:nvPr/>
        </p:nvSpPr>
        <p:spPr>
          <a:xfrm>
            <a:off x="620644" y="1326888"/>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AMBULATÓRIO DE FERIDAS - BALNEÁRIO MUNICIPAL</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nvSpPr>
        <p:spPr>
          <a:xfrm>
            <a:off x="677181" y="1799639"/>
            <a:ext cx="10681200" cy="156962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dk1"/>
                </a:solidFill>
                <a:latin typeface="Helvetica Neue"/>
                <a:ea typeface="Helvetica Neue"/>
                <a:cs typeface="Helvetica Neue"/>
                <a:sym typeface="Helvetica Neue"/>
              </a:rPr>
              <a:t>Caso 1. </a:t>
            </a:r>
            <a:r>
              <a:rPr b="0" i="0" lang="pt-BR" sz="1600" u="none" cap="none" strike="noStrike">
                <a:solidFill>
                  <a:schemeClr val="dk1"/>
                </a:solidFill>
                <a:latin typeface="Helvetica Neue"/>
                <a:ea typeface="Helvetica Neue"/>
                <a:cs typeface="Helvetica Neue"/>
                <a:sym typeface="Helvetica Neue"/>
              </a:rPr>
              <a:t>Usuário A.C.P.,  homem de 44 anos, com uma lesão  aberta em 2003 após trauma, não fechada até o início do tratamento termal. Tratamento consistia em tratar a ferida em água corrente por 20 minutos antes de se fazer o curativo três vezes por semana. Mantivemos a mesma indicação de cobertura utilizada anteriormente com  hidrogel e, algumas vezes, placa de hidrocoloide. Tratamento de maio de 2013 a março de 2014. (TAVEIRA 2015)</a:t>
            </a:r>
            <a:endParaRPr b="0" i="0" sz="1400" u="none" cap="none" strike="noStrike">
              <a:solidFill>
                <a:srgbClr val="000000"/>
              </a:solidFill>
              <a:latin typeface="Arial"/>
              <a:ea typeface="Arial"/>
              <a:cs typeface="Arial"/>
              <a:sym typeface="Arial"/>
            </a:endParaRPr>
          </a:p>
        </p:txBody>
      </p:sp>
      <p:sp>
        <p:nvSpPr>
          <p:cNvPr id="176" name="Google Shape;176;p9"/>
          <p:cNvSpPr txBox="1"/>
          <p:nvPr/>
        </p:nvSpPr>
        <p:spPr>
          <a:xfrm>
            <a:off x="677181" y="1289103"/>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4.1.  RELATOS DE CASOS</a:t>
            </a:r>
            <a:endParaRPr b="0" i="0" sz="2000" u="none" cap="none" strike="noStrike">
              <a:solidFill>
                <a:srgbClr val="316E32"/>
              </a:solidFill>
              <a:latin typeface="Arial"/>
              <a:ea typeface="Arial"/>
              <a:cs typeface="Arial"/>
              <a:sym typeface="Arial"/>
            </a:endParaRPr>
          </a:p>
        </p:txBody>
      </p:sp>
      <p:pic>
        <p:nvPicPr>
          <p:cNvPr descr="C:\Users\Abelardo\Desktop\Curativos- Alta\AROLDO- ALTA\DSC02853.JPG" id="177" name="Google Shape;177;p9"/>
          <p:cNvPicPr preferRelativeResize="0"/>
          <p:nvPr/>
        </p:nvPicPr>
        <p:blipFill rotWithShape="1">
          <a:blip r:embed="rId3">
            <a:alphaModFix/>
          </a:blip>
          <a:srcRect b="0" l="0" r="0" t="0"/>
          <a:stretch/>
        </p:blipFill>
        <p:spPr>
          <a:xfrm>
            <a:off x="8912649" y="3990951"/>
            <a:ext cx="2445732" cy="2205827"/>
          </a:xfrm>
          <a:prstGeom prst="rect">
            <a:avLst/>
          </a:prstGeom>
          <a:noFill/>
          <a:ln>
            <a:noFill/>
          </a:ln>
        </p:spPr>
      </p:pic>
      <p:pic>
        <p:nvPicPr>
          <p:cNvPr descr="C:\Users\Abelardo\Desktop\Curativos- Alta\AROLDO- ALTA\Foto0413.jpg" id="178" name="Google Shape;178;p9"/>
          <p:cNvPicPr preferRelativeResize="0"/>
          <p:nvPr/>
        </p:nvPicPr>
        <p:blipFill rotWithShape="1">
          <a:blip r:embed="rId4">
            <a:alphaModFix/>
          </a:blip>
          <a:srcRect b="0" l="0" r="0" t="0"/>
          <a:stretch/>
        </p:blipFill>
        <p:spPr>
          <a:xfrm>
            <a:off x="6356947" y="4001963"/>
            <a:ext cx="2269964" cy="2205827"/>
          </a:xfrm>
          <a:prstGeom prst="rect">
            <a:avLst/>
          </a:prstGeom>
          <a:noFill/>
          <a:ln>
            <a:noFill/>
          </a:ln>
        </p:spPr>
      </p:pic>
      <p:pic>
        <p:nvPicPr>
          <p:cNvPr id="179" name="Google Shape;179;p9"/>
          <p:cNvPicPr preferRelativeResize="0"/>
          <p:nvPr/>
        </p:nvPicPr>
        <p:blipFill rotWithShape="1">
          <a:blip r:embed="rId5">
            <a:alphaModFix/>
          </a:blip>
          <a:srcRect b="0" l="0" r="0" t="0"/>
          <a:stretch/>
        </p:blipFill>
        <p:spPr>
          <a:xfrm>
            <a:off x="3230348" y="4001963"/>
            <a:ext cx="2840861" cy="2205827"/>
          </a:xfrm>
          <a:prstGeom prst="rect">
            <a:avLst/>
          </a:prstGeom>
          <a:noFill/>
          <a:ln>
            <a:noFill/>
          </a:ln>
        </p:spPr>
      </p:pic>
      <p:sp>
        <p:nvSpPr>
          <p:cNvPr id="180" name="Google Shape;180;p9"/>
          <p:cNvSpPr/>
          <p:nvPr/>
        </p:nvSpPr>
        <p:spPr>
          <a:xfrm>
            <a:off x="148980" y="6424527"/>
            <a:ext cx="2611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Arquivos Denise. J. Taveira.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nvSpPr>
        <p:spPr>
          <a:xfrm>
            <a:off x="677181" y="1799639"/>
            <a:ext cx="10681200" cy="267761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dk1"/>
                </a:solidFill>
                <a:latin typeface="Helvetica Neue"/>
                <a:ea typeface="Helvetica Neue"/>
                <a:cs typeface="Helvetica Neue"/>
                <a:sym typeface="Helvetica Neue"/>
              </a:rPr>
              <a:t>Caso 2.  </a:t>
            </a:r>
            <a:r>
              <a:rPr b="0" i="0" lang="pt-BR" sz="1600" u="none" cap="none" strike="noStrike">
                <a:solidFill>
                  <a:schemeClr val="dk1"/>
                </a:solidFill>
                <a:latin typeface="Helvetica Neue"/>
                <a:ea typeface="Helvetica Neue"/>
                <a:cs typeface="Helvetica Neue"/>
                <a:sym typeface="Helvetica Neue"/>
              </a:rPr>
              <a:t>Usuária  M.E.V.A,  1 ano e 6 meses com ferida no dorso da mão esquerda há oito meses. Passou por pediatra, dermatologista e fez biópsia com resultado de dermatites diversas. O tratamento foi realizado com banho em dorso mão em água corrente termal por 20 minutos, 3 vezes por semana, seguido de aplicação de gotas de óleo de girassol no leito da ferida e ocluir.  Mãe orientada a proceder em casa, compressa com água termal do balneário por 20 minutos, pingando, depois, gotas de óleo de girassol no leito da ferida e ocluir. </a:t>
            </a:r>
            <a:endParaRPr/>
          </a:p>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Tratamento de 23/março/2015 </a:t>
            </a:r>
            <a:endParaRPr/>
          </a:p>
          <a:p>
            <a:pPr indent="0" lvl="0" marL="0" marR="0" rtl="0" algn="just">
              <a:lnSpc>
                <a:spcPct val="150000"/>
              </a:lnSpc>
              <a:spcBef>
                <a:spcPts val="0"/>
              </a:spcBef>
              <a:spcAft>
                <a:spcPts val="0"/>
              </a:spcAft>
              <a:buNone/>
            </a:pPr>
            <a:r>
              <a:rPr b="0" i="0" lang="pt-BR" sz="1600" u="none" cap="none" strike="noStrike">
                <a:solidFill>
                  <a:schemeClr val="dk1"/>
                </a:solidFill>
                <a:latin typeface="Helvetica Neue"/>
                <a:ea typeface="Helvetica Neue"/>
                <a:cs typeface="Helvetica Neue"/>
                <a:sym typeface="Helvetica Neue"/>
              </a:rPr>
              <a:t>a 30/março/2015. </a:t>
            </a:r>
            <a:endParaRPr b="0" i="0" sz="1600" u="none" cap="none" strike="noStrike">
              <a:solidFill>
                <a:schemeClr val="dk1"/>
              </a:solidFill>
              <a:latin typeface="Helvetica Neue"/>
              <a:ea typeface="Helvetica Neue"/>
              <a:cs typeface="Helvetica Neue"/>
              <a:sym typeface="Helvetica Neue"/>
            </a:endParaRPr>
          </a:p>
        </p:txBody>
      </p:sp>
      <p:sp>
        <p:nvSpPr>
          <p:cNvPr id="186" name="Google Shape;186;p36"/>
          <p:cNvSpPr/>
          <p:nvPr/>
        </p:nvSpPr>
        <p:spPr>
          <a:xfrm>
            <a:off x="148980" y="6424527"/>
            <a:ext cx="2611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Arquivos Denise. J. Taveira.   </a:t>
            </a:r>
            <a:endParaRPr b="0" i="0" sz="1200" u="none" cap="none" strike="noStrike">
              <a:solidFill>
                <a:srgbClr val="000000"/>
              </a:solidFill>
              <a:latin typeface="Helvetica Neue"/>
              <a:ea typeface="Helvetica Neue"/>
              <a:cs typeface="Helvetica Neue"/>
              <a:sym typeface="Helvetica Neue"/>
            </a:endParaRPr>
          </a:p>
        </p:txBody>
      </p:sp>
      <p:grpSp>
        <p:nvGrpSpPr>
          <p:cNvPr id="187" name="Google Shape;187;p36"/>
          <p:cNvGrpSpPr/>
          <p:nvPr/>
        </p:nvGrpSpPr>
        <p:grpSpPr>
          <a:xfrm>
            <a:off x="4198618" y="4001964"/>
            <a:ext cx="7159763" cy="2513563"/>
            <a:chOff x="4198618" y="4001964"/>
            <a:chExt cx="7159763" cy="2513563"/>
          </a:xfrm>
        </p:grpSpPr>
        <p:pic>
          <p:nvPicPr>
            <p:cNvPr descr="C:\Users\Abelardo\Desktop\Curativos Tratramento\M.Eduarda\2015-04-13 08.29.18.jpg" id="188" name="Google Shape;188;p36"/>
            <p:cNvPicPr preferRelativeResize="0"/>
            <p:nvPr/>
          </p:nvPicPr>
          <p:blipFill rotWithShape="1">
            <a:blip r:embed="rId3">
              <a:alphaModFix/>
            </a:blip>
            <a:srcRect b="0" l="0" r="0" t="0"/>
            <a:stretch/>
          </p:blipFill>
          <p:spPr>
            <a:xfrm>
              <a:off x="9258815" y="4001965"/>
              <a:ext cx="2099566" cy="2197633"/>
            </a:xfrm>
            <a:prstGeom prst="rect">
              <a:avLst/>
            </a:prstGeom>
            <a:noFill/>
            <a:ln>
              <a:noFill/>
            </a:ln>
          </p:spPr>
        </p:pic>
        <p:pic>
          <p:nvPicPr>
            <p:cNvPr descr="C:\Users\Abelardo\Desktop\Curativos Tratramento\M.Eduarda\2015-03-30 08.56.58.jpg" id="189" name="Google Shape;189;p36"/>
            <p:cNvPicPr preferRelativeResize="0"/>
            <p:nvPr/>
          </p:nvPicPr>
          <p:blipFill rotWithShape="1">
            <a:blip r:embed="rId4">
              <a:alphaModFix/>
            </a:blip>
            <a:srcRect b="0" l="0" r="0" t="0"/>
            <a:stretch/>
          </p:blipFill>
          <p:spPr>
            <a:xfrm>
              <a:off x="6789692" y="4001965"/>
              <a:ext cx="2237766" cy="2197633"/>
            </a:xfrm>
            <a:prstGeom prst="rect">
              <a:avLst/>
            </a:prstGeom>
            <a:noFill/>
            <a:ln>
              <a:noFill/>
            </a:ln>
          </p:spPr>
        </p:pic>
        <p:pic>
          <p:nvPicPr>
            <p:cNvPr descr="C:\Users\Abelardo\Desktop\Curativos Tratramento\M.Eduarda\2015-03-23 08.52.23.jpg" id="190" name="Google Shape;190;p36"/>
            <p:cNvPicPr preferRelativeResize="0"/>
            <p:nvPr/>
          </p:nvPicPr>
          <p:blipFill rotWithShape="1">
            <a:blip r:embed="rId5">
              <a:alphaModFix/>
            </a:blip>
            <a:srcRect b="0" l="0" r="0" t="0"/>
            <a:stretch/>
          </p:blipFill>
          <p:spPr>
            <a:xfrm>
              <a:off x="4198618" y="4001964"/>
              <a:ext cx="2359717" cy="2197633"/>
            </a:xfrm>
            <a:prstGeom prst="rect">
              <a:avLst/>
            </a:prstGeom>
            <a:noFill/>
            <a:ln>
              <a:noFill/>
            </a:ln>
          </p:spPr>
        </p:pic>
        <p:sp>
          <p:nvSpPr>
            <p:cNvPr id="191" name="Google Shape;191;p36"/>
            <p:cNvSpPr/>
            <p:nvPr/>
          </p:nvSpPr>
          <p:spPr>
            <a:xfrm>
              <a:off x="4198618" y="6207791"/>
              <a:ext cx="2359717"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23-02-2015 </a:t>
              </a:r>
              <a:endParaRPr b="0" i="0" sz="1400" u="none" cap="none" strike="noStrike">
                <a:solidFill>
                  <a:srgbClr val="000000"/>
                </a:solidFill>
                <a:latin typeface="Arial"/>
                <a:ea typeface="Arial"/>
                <a:cs typeface="Arial"/>
                <a:sym typeface="Arial"/>
              </a:endParaRPr>
            </a:p>
          </p:txBody>
        </p:sp>
        <p:sp>
          <p:nvSpPr>
            <p:cNvPr id="192" name="Google Shape;192;p36"/>
            <p:cNvSpPr/>
            <p:nvPr/>
          </p:nvSpPr>
          <p:spPr>
            <a:xfrm>
              <a:off x="6811867" y="6199597"/>
              <a:ext cx="22377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30-03-2015 </a:t>
              </a:r>
              <a:endParaRPr b="0" i="0" sz="1400" u="none" cap="none" strike="noStrike">
                <a:solidFill>
                  <a:srgbClr val="000000"/>
                </a:solidFill>
                <a:latin typeface="Arial"/>
                <a:ea typeface="Arial"/>
                <a:cs typeface="Arial"/>
                <a:sym typeface="Arial"/>
              </a:endParaRPr>
            </a:p>
          </p:txBody>
        </p:sp>
        <p:sp>
          <p:nvSpPr>
            <p:cNvPr id="193" name="Google Shape;193;p36"/>
            <p:cNvSpPr/>
            <p:nvPr/>
          </p:nvSpPr>
          <p:spPr>
            <a:xfrm>
              <a:off x="9303165" y="6202416"/>
              <a:ext cx="205521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13-04-2015</a:t>
              </a:r>
              <a:endParaRPr b="0" i="0" sz="1400" u="none" cap="none" strike="noStrike">
                <a:solidFill>
                  <a:srgbClr val="000000"/>
                </a:solidFill>
                <a:latin typeface="Arial"/>
                <a:ea typeface="Arial"/>
                <a:cs typeface="Arial"/>
                <a:sym typeface="Arial"/>
              </a:endParaRPr>
            </a:p>
          </p:txBody>
        </p:sp>
      </p:grpSp>
      <p:sp>
        <p:nvSpPr>
          <p:cNvPr id="194" name="Google Shape;194;p36"/>
          <p:cNvSpPr txBox="1"/>
          <p:nvPr/>
        </p:nvSpPr>
        <p:spPr>
          <a:xfrm>
            <a:off x="677181" y="1289103"/>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4.1.  RELATOS DE CASOS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37"/>
          <p:cNvGrpSpPr/>
          <p:nvPr/>
        </p:nvGrpSpPr>
        <p:grpSpPr>
          <a:xfrm>
            <a:off x="5405999" y="4172526"/>
            <a:ext cx="6134837" cy="2035632"/>
            <a:chOff x="5405999" y="4172526"/>
            <a:chExt cx="6134837" cy="2035632"/>
          </a:xfrm>
        </p:grpSpPr>
        <p:pic>
          <p:nvPicPr>
            <p:cNvPr id="201" name="Google Shape;201;p37"/>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202" name="Google Shape;202;p37"/>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203" name="Google Shape;203;p37"/>
            <p:cNvPicPr preferRelativeResize="0"/>
            <p:nvPr/>
          </p:nvPicPr>
          <p:blipFill rotWithShape="1">
            <a:blip r:embed="rId3">
              <a:alphaModFix/>
            </a:blip>
            <a:srcRect b="0" l="0" r="0" t="0"/>
            <a:stretch/>
          </p:blipFill>
          <p:spPr>
            <a:xfrm>
              <a:off x="7368996" y="4172526"/>
              <a:ext cx="2524414" cy="2035632"/>
            </a:xfrm>
            <a:prstGeom prst="rect">
              <a:avLst/>
            </a:prstGeom>
            <a:noFill/>
            <a:ln>
              <a:noFill/>
            </a:ln>
          </p:spPr>
        </p:pic>
      </p:grpSp>
      <p:sp>
        <p:nvSpPr>
          <p:cNvPr id="204" name="Google Shape;204;p37"/>
          <p:cNvSpPr txBox="1"/>
          <p:nvPr/>
        </p:nvSpPr>
        <p:spPr>
          <a:xfrm>
            <a:off x="620644" y="2183853"/>
            <a:ext cx="10920300" cy="1446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Com esses resultados, começa um processo de centralização dos tratamentos de feridas crônicas, com a elaboração de Protocolo do Ambulatório de Feridas e a criação da Lei Municipal nº 2.964, de 01 de julho de 2015, que  "institui no Município da Estância de Águas de Lindóia a Política Municipal de Práticas Integrativas e Complementares no SUS - PNPICS". </a:t>
            </a:r>
            <a:endParaRPr b="0" i="0" sz="1600" u="none" cap="none" strike="noStrike">
              <a:solidFill>
                <a:schemeClr val="dk1"/>
              </a:solidFill>
              <a:latin typeface="Helvetica Neue"/>
              <a:ea typeface="Helvetica Neue"/>
              <a:cs typeface="Helvetica Neue"/>
              <a:sym typeface="Helvetica Neue"/>
            </a:endParaRPr>
          </a:p>
        </p:txBody>
      </p:sp>
      <p:sp>
        <p:nvSpPr>
          <p:cNvPr id="205" name="Google Shape;205;p37"/>
          <p:cNvSpPr txBox="1"/>
          <p:nvPr/>
        </p:nvSpPr>
        <p:spPr>
          <a:xfrm>
            <a:off x="5690157" y="4461164"/>
            <a:ext cx="50415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pt-BR" sz="1600">
                <a:solidFill>
                  <a:schemeClr val="lt1"/>
                </a:solidFill>
                <a:latin typeface="Helvetica Neue"/>
                <a:ea typeface="Helvetica Neue"/>
                <a:cs typeface="Helvetica Neue"/>
                <a:sym typeface="Helvetica Neue"/>
              </a:rPr>
              <a:t>Confira a AULA 5.2 – Experiências</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b="1" lang="pt-BR" sz="1600">
                <a:solidFill>
                  <a:schemeClr val="lt1"/>
                </a:solidFill>
                <a:latin typeface="Helvetica Neue"/>
                <a:ea typeface="Helvetica Neue"/>
                <a:cs typeface="Helvetica Neue"/>
                <a:sym typeface="Helvetica Neue"/>
              </a:rPr>
              <a:t>de Programas com Plantas Medicinais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b="1" lang="pt-BR" sz="1600">
                <a:solidFill>
                  <a:schemeClr val="lt1"/>
                </a:solidFill>
                <a:latin typeface="Helvetica Neue"/>
                <a:ea typeface="Helvetica Neue"/>
                <a:cs typeface="Helvetica Neue"/>
                <a:sym typeface="Helvetica Neue"/>
              </a:rPr>
              <a:t>e Fitoterápicos no Tratamento de Feridas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b="1" lang="pt-BR" sz="1600">
                <a:solidFill>
                  <a:schemeClr val="lt1"/>
                </a:solidFill>
                <a:latin typeface="Helvetica Neue"/>
                <a:ea typeface="Helvetica Neue"/>
                <a:cs typeface="Helvetica Neue"/>
                <a:sym typeface="Helvetica Neue"/>
              </a:rPr>
              <a:t>no Sistema Único de Saúde. Etapa 2.</a:t>
            </a:r>
            <a:endParaRPr b="1" sz="1600">
              <a:solidFill>
                <a:schemeClr val="lt1"/>
              </a:solidFill>
              <a:latin typeface="Helvetica Neue"/>
              <a:ea typeface="Helvetica Neue"/>
              <a:cs typeface="Helvetica Neue"/>
              <a:sym typeface="Helvetica Neue"/>
            </a:endParaRPr>
          </a:p>
        </p:txBody>
      </p:sp>
      <p:sp>
        <p:nvSpPr>
          <p:cNvPr id="206" name="Google Shape;206;p37"/>
          <p:cNvSpPr txBox="1"/>
          <p:nvPr/>
        </p:nvSpPr>
        <p:spPr>
          <a:xfrm>
            <a:off x="620644" y="1326888"/>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AMBULATÓRIO DE FERIDAS - BALNEÁRIO MUNICIPAL</a:t>
            </a:r>
            <a:endParaRPr b="0" i="0" sz="2000" u="none" cap="none" strike="noStrike">
              <a:solidFill>
                <a:srgbClr val="316E32"/>
              </a:solidFill>
              <a:latin typeface="Arial"/>
              <a:ea typeface="Arial"/>
              <a:cs typeface="Arial"/>
              <a:sym typeface="Arial"/>
            </a:endParaRPr>
          </a:p>
        </p:txBody>
      </p:sp>
      <p:pic>
        <p:nvPicPr>
          <p:cNvPr id="207" name="Google Shape;207;p37"/>
          <p:cNvPicPr preferRelativeResize="0"/>
          <p:nvPr/>
        </p:nvPicPr>
        <p:blipFill rotWithShape="1">
          <a:blip r:embed="rId4">
            <a:alphaModFix/>
          </a:blip>
          <a:srcRect b="0" l="0" r="0" t="0"/>
          <a:stretch/>
        </p:blipFill>
        <p:spPr>
          <a:xfrm>
            <a:off x="9893410" y="3549273"/>
            <a:ext cx="1322191" cy="13221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4"/>
          <p:cNvSpPr txBox="1"/>
          <p:nvPr/>
        </p:nvSpPr>
        <p:spPr>
          <a:xfrm>
            <a:off x="560660" y="1714050"/>
            <a:ext cx="6150600" cy="1816200"/>
          </a:xfrm>
          <a:prstGeom prst="rect">
            <a:avLst/>
          </a:prstGeom>
          <a:noFill/>
          <a:ln>
            <a:noFill/>
          </a:ln>
        </p:spPr>
        <p:txBody>
          <a:bodyPr anchorCtr="0" anchor="t" bIns="45700" lIns="91425" spcFirstLastPara="1" rIns="91425" wrap="square" tIns="45700">
            <a:spAutoFit/>
          </a:bodyPr>
          <a:lstStyle/>
          <a:p>
            <a:pPr indent="-330200" lvl="0" marL="457200" rtl="0" algn="l">
              <a:lnSpc>
                <a:spcPct val="150000"/>
              </a:lnSpc>
              <a:spcBef>
                <a:spcPts val="1200"/>
              </a:spcBef>
              <a:spcAft>
                <a:spcPts val="0"/>
              </a:spcAft>
              <a:buClr>
                <a:srgbClr val="316E32"/>
              </a:buClr>
              <a:buSzPts val="1600"/>
              <a:buFont typeface="Helvetica Neue"/>
              <a:buChar char="●"/>
            </a:pPr>
            <a:r>
              <a:rPr lang="pt-BR" sz="1600">
                <a:solidFill>
                  <a:schemeClr val="dk1"/>
                </a:solidFill>
                <a:latin typeface="Helvetica Neue"/>
                <a:ea typeface="Helvetica Neue"/>
                <a:cs typeface="Helvetica Neue"/>
                <a:sym typeface="Helvetica Neue"/>
              </a:rPr>
              <a:t>Descrever a criação do Serviço de Tratamento de feridas no Balneário  Municipal de Águas de Lindóia - SP;</a:t>
            </a:r>
            <a:endParaRPr>
              <a:solidFill>
                <a:schemeClr val="dk1"/>
              </a:solidFill>
            </a:endParaRPr>
          </a:p>
          <a:p>
            <a:pPr indent="-330200" lvl="0" marL="457200" rtl="0" algn="l">
              <a:lnSpc>
                <a:spcPct val="150000"/>
              </a:lnSpc>
              <a:spcBef>
                <a:spcPts val="0"/>
              </a:spcBef>
              <a:spcAft>
                <a:spcPts val="0"/>
              </a:spcAft>
              <a:buClr>
                <a:srgbClr val="316E32"/>
              </a:buClr>
              <a:buSzPts val="1600"/>
              <a:buFont typeface="Helvetica Neue"/>
              <a:buChar char="●"/>
            </a:pPr>
            <a:r>
              <a:rPr lang="pt-BR" sz="1600">
                <a:solidFill>
                  <a:schemeClr val="dk1"/>
                </a:solidFill>
                <a:latin typeface="Helvetica Neue"/>
                <a:ea typeface="Helvetica Neue"/>
                <a:cs typeface="Helvetica Neue"/>
                <a:sym typeface="Helvetica Neue"/>
              </a:rPr>
              <a:t>Apresentar a aplicação de plantas medicinais e de fitoterápicos associados ao Termalismo no tratamento de feridas – relatos de experiência.</a:t>
            </a:r>
            <a:endParaRPr sz="1600">
              <a:solidFill>
                <a:schemeClr val="dk1"/>
              </a:solidFill>
              <a:latin typeface="Helvetica Neue"/>
              <a:ea typeface="Helvetica Neue"/>
              <a:cs typeface="Helvetica Neue"/>
              <a:sym typeface="Helvetica Neue"/>
            </a:endParaRPr>
          </a:p>
        </p:txBody>
      </p:sp>
      <p:sp>
        <p:nvSpPr>
          <p:cNvPr id="34" name="Google Shape;34;p4"/>
          <p:cNvSpPr txBox="1"/>
          <p:nvPr/>
        </p:nvSpPr>
        <p:spPr>
          <a:xfrm>
            <a:off x="560660" y="1313856"/>
            <a:ext cx="3845100" cy="400200"/>
          </a:xfrm>
          <a:prstGeom prst="rect">
            <a:avLst/>
          </a:prstGeom>
          <a:noFill/>
          <a:ln>
            <a:noFill/>
          </a:ln>
        </p:spPr>
        <p:txBody>
          <a:bodyPr anchorCtr="0" anchor="t" bIns="45700" lIns="91425" spcFirstLastPara="1" rIns="91425" wrap="square" tIns="45700">
            <a:spAutoFit/>
          </a:bodyPr>
          <a:lstStyle/>
          <a:p>
            <a:pPr indent="0" lvl="0" marL="38100" marR="0" rtl="0" algn="l">
              <a:lnSpc>
                <a:spcPct val="100000"/>
              </a:lnSpc>
              <a:spcBef>
                <a:spcPts val="0"/>
              </a:spcBef>
              <a:spcAft>
                <a:spcPts val="0"/>
              </a:spcAft>
              <a:buNone/>
            </a:pPr>
            <a:r>
              <a:rPr b="1" i="0" lang="pt-BR" sz="2000" u="none" cap="none" strike="noStrike">
                <a:solidFill>
                  <a:srgbClr val="316E32"/>
                </a:solidFill>
                <a:latin typeface="Helvetica Neue"/>
                <a:ea typeface="Helvetica Neue"/>
                <a:cs typeface="Helvetica Neue"/>
                <a:sym typeface="Helvetica Neue"/>
              </a:rPr>
              <a:t>1. OBJETIVOS</a:t>
            </a:r>
            <a:endParaRPr b="0" i="0" sz="2000" u="none" cap="none" strike="noStrike">
              <a:solidFill>
                <a:srgbClr val="316E32"/>
              </a:solidFill>
              <a:latin typeface="Arial"/>
              <a:ea typeface="Arial"/>
              <a:cs typeface="Arial"/>
              <a:sym typeface="Arial"/>
            </a:endParaRPr>
          </a:p>
        </p:txBody>
      </p:sp>
      <p:sp>
        <p:nvSpPr>
          <p:cNvPr id="35" name="Google Shape;35;p4"/>
          <p:cNvSpPr txBox="1"/>
          <p:nvPr/>
        </p:nvSpPr>
        <p:spPr>
          <a:xfrm>
            <a:off x="560660" y="3659691"/>
            <a:ext cx="3845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pt-BR" sz="2000" u="none" cap="none" strike="noStrike">
                <a:solidFill>
                  <a:srgbClr val="316E32"/>
                </a:solidFill>
                <a:latin typeface="Helvetica Neue"/>
                <a:ea typeface="Helvetica Neue"/>
                <a:cs typeface="Helvetica Neue"/>
                <a:sym typeface="Helvetica Neue"/>
              </a:rPr>
              <a:t>2. PRÉ-REQUISITOS</a:t>
            </a:r>
            <a:endParaRPr b="0" i="0" sz="2000" u="none" cap="none" strike="noStrike">
              <a:solidFill>
                <a:srgbClr val="316E32"/>
              </a:solidFill>
              <a:latin typeface="Arial"/>
              <a:ea typeface="Arial"/>
              <a:cs typeface="Arial"/>
              <a:sym typeface="Arial"/>
            </a:endParaRPr>
          </a:p>
        </p:txBody>
      </p:sp>
      <p:sp>
        <p:nvSpPr>
          <p:cNvPr id="36" name="Google Shape;36;p4"/>
          <p:cNvSpPr txBox="1"/>
          <p:nvPr/>
        </p:nvSpPr>
        <p:spPr>
          <a:xfrm>
            <a:off x="560660" y="4083934"/>
            <a:ext cx="6179700" cy="23397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1200"/>
              </a:spcBef>
              <a:spcAft>
                <a:spcPts val="0"/>
              </a:spcAft>
              <a:buNone/>
            </a:pPr>
            <a:r>
              <a:rPr lang="pt-BR" sz="1600">
                <a:solidFill>
                  <a:schemeClr val="dk1"/>
                </a:solidFill>
                <a:latin typeface="Helvetica Neue"/>
                <a:ea typeface="Helvetica Neue"/>
                <a:cs typeface="Helvetica Neue"/>
                <a:sym typeface="Helvetica Neue"/>
              </a:rPr>
              <a:t>Para prosseguir nos estudos desta aula, é necessário rever os seguintes conteúdos:</a:t>
            </a:r>
            <a:endParaRPr>
              <a:solidFill>
                <a:schemeClr val="dk1"/>
              </a:solidFill>
            </a:endParaRPr>
          </a:p>
          <a:p>
            <a:pPr indent="-330200" lvl="0" marL="457200" rtl="0" algn="l">
              <a:lnSpc>
                <a:spcPct val="150000"/>
              </a:lnSpc>
              <a:spcBef>
                <a:spcPts val="1200"/>
              </a:spcBef>
              <a:spcAft>
                <a:spcPts val="0"/>
              </a:spcAft>
              <a:buClr>
                <a:srgbClr val="316E32"/>
              </a:buClr>
              <a:buSzPts val="1600"/>
              <a:buFont typeface="Helvetica Neue"/>
              <a:buChar char="●"/>
            </a:pPr>
            <a:r>
              <a:rPr lang="pt-BR" sz="1600">
                <a:solidFill>
                  <a:schemeClr val="dk1"/>
                </a:solidFill>
                <a:latin typeface="Helvetica Neue"/>
                <a:ea typeface="Helvetica Neue"/>
                <a:cs typeface="Helvetica Neue"/>
                <a:sym typeface="Helvetica Neue"/>
              </a:rPr>
              <a:t>Aulas da Etapa 1 sobre Fundamentos e Conceitos no Tratamento de Feridas.</a:t>
            </a:r>
            <a:endParaRPr>
              <a:solidFill>
                <a:schemeClr val="dk1"/>
              </a:solidFill>
            </a:endParaRPr>
          </a:p>
          <a:p>
            <a:pPr indent="-330200" lvl="0" marL="457200" rtl="0" algn="l">
              <a:lnSpc>
                <a:spcPct val="150000"/>
              </a:lnSpc>
              <a:spcBef>
                <a:spcPts val="0"/>
              </a:spcBef>
              <a:spcAft>
                <a:spcPts val="0"/>
              </a:spcAft>
              <a:buClr>
                <a:srgbClr val="316E32"/>
              </a:buClr>
              <a:buSzPts val="1600"/>
              <a:buFont typeface="Helvetica Neue"/>
              <a:buChar char="●"/>
            </a:pPr>
            <a:r>
              <a:rPr lang="pt-BR" sz="1600">
                <a:solidFill>
                  <a:schemeClr val="dk1"/>
                </a:solidFill>
                <a:latin typeface="Helvetica Neue"/>
                <a:ea typeface="Helvetica Neue"/>
                <a:cs typeface="Helvetica Neue"/>
                <a:sym typeface="Helvetica Neue"/>
              </a:rPr>
              <a:t>Etapa 2. Unidade 1 – Aula 1.1. Plantas Medicinais e Fitoterápicos na Atenção Primária à Saúde.</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e1ee569bae_0_29"/>
          <p:cNvSpPr txBox="1"/>
          <p:nvPr/>
        </p:nvSpPr>
        <p:spPr>
          <a:xfrm>
            <a:off x="645569" y="2605435"/>
            <a:ext cx="54138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Esse atendimento é de vital importância local, visto que acena com uma nova possibilidade de tratamento para o munícipe. Antes do projeto a população do município  tinha a visão de que o Balneário Municipal era apenas para os turistas, o que atualmente já vem mudando. Após o início do projeto, com o objetivo de dar uma atenção especial ao usuário com problemas crônicos e  resultados positivos alcançados, a própria população já começa a ter um novo olhar para o balneário. </a:t>
            </a:r>
            <a:endParaRPr b="0" i="0" sz="1600" u="none" cap="none" strike="noStrike">
              <a:solidFill>
                <a:schemeClr val="dk1"/>
              </a:solidFill>
              <a:latin typeface="Helvetica Neue"/>
              <a:ea typeface="Helvetica Neue"/>
              <a:cs typeface="Helvetica Neue"/>
              <a:sym typeface="Helvetica Neue"/>
            </a:endParaRPr>
          </a:p>
        </p:txBody>
      </p:sp>
      <p:sp>
        <p:nvSpPr>
          <p:cNvPr id="214" name="Google Shape;214;ge1ee569bae_0_29"/>
          <p:cNvSpPr txBox="1"/>
          <p:nvPr/>
        </p:nvSpPr>
        <p:spPr>
          <a:xfrm>
            <a:off x="6691745" y="5835912"/>
            <a:ext cx="4610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Balneário Municipal de Águas de Lindóia</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Paulo R S Rocha</a:t>
            </a:r>
            <a:endParaRPr b="0" i="0" sz="1200" u="none" cap="none" strike="noStrike">
              <a:solidFill>
                <a:srgbClr val="000000"/>
              </a:solidFill>
              <a:latin typeface="Helvetica Neue"/>
              <a:ea typeface="Helvetica Neue"/>
              <a:cs typeface="Helvetica Neue"/>
              <a:sym typeface="Helvetica Neue"/>
            </a:endParaRPr>
          </a:p>
        </p:txBody>
      </p:sp>
      <p:pic>
        <p:nvPicPr>
          <p:cNvPr id="215" name="Google Shape;215;ge1ee569bae_0_29"/>
          <p:cNvPicPr preferRelativeResize="0"/>
          <p:nvPr/>
        </p:nvPicPr>
        <p:blipFill rotWithShape="1">
          <a:blip r:embed="rId3">
            <a:alphaModFix/>
          </a:blip>
          <a:srcRect b="12338" l="0" r="0" t="1194"/>
          <a:stretch/>
        </p:blipFill>
        <p:spPr>
          <a:xfrm>
            <a:off x="6691745" y="2846227"/>
            <a:ext cx="4610099" cy="2989686"/>
          </a:xfrm>
          <a:prstGeom prst="rect">
            <a:avLst/>
          </a:prstGeom>
          <a:noFill/>
          <a:ln>
            <a:noFill/>
          </a:ln>
        </p:spPr>
      </p:pic>
      <p:sp>
        <p:nvSpPr>
          <p:cNvPr id="216" name="Google Shape;216;ge1ee569bae_0_29"/>
          <p:cNvSpPr txBox="1"/>
          <p:nvPr/>
        </p:nvSpPr>
        <p:spPr>
          <a:xfrm>
            <a:off x="620644" y="1326888"/>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AMBULATÓRIO DE FERIDAS - BALNEÁRIO MUNICIPAL</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nvSpPr>
        <p:spPr>
          <a:xfrm>
            <a:off x="691499" y="1959250"/>
            <a:ext cx="7260900" cy="4402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 Ambulatório de Feridas do Município de Águas de Lindóia está localizado dentro do Balneário Municipal de Águas de Lindóia.</a:t>
            </a:r>
            <a:endParaRPr>
              <a:solidFill>
                <a:schemeClr val="dk1"/>
              </a:solidFill>
            </a:endParaRPr>
          </a:p>
          <a:p>
            <a:pPr indent="0" lvl="0" marL="0" rtl="0" algn="just">
              <a:lnSpc>
                <a:spcPct val="150000"/>
              </a:lnSpc>
              <a:spcBef>
                <a:spcPts val="0"/>
              </a:spcBef>
              <a:spcAft>
                <a:spcPts val="0"/>
              </a:spcAft>
              <a:buClr>
                <a:schemeClr val="dk1"/>
              </a:buClr>
              <a:buFont typeface="Arial"/>
              <a:buNone/>
            </a:pPr>
            <a:r>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Foram adaptadas três salas para o atendimento dos usuários: uma para recepção dos usuários que aguardam atendimento; outra para consultas de enfermagem e para os curativos após a limpeza das feridas em água corrente; e a última adaptada com água corrente canalizada diretamente das nascentes a temperatura de 26º C, na qual instalaram-se chuveiros manuais com 50 cm de altura do chão, possibilitando que o usuário receba, sentado, o banho de água termal sobre a ferida. Nesse último espaço, também é realizada a limpeza das lesões, além da retirada dos curativos antes da aplicação da água termal. </a:t>
            </a:r>
            <a:endParaRPr sz="1600">
              <a:solidFill>
                <a:schemeClr val="dk1"/>
              </a:solidFill>
              <a:latin typeface="Helvetica Neue"/>
              <a:ea typeface="Helvetica Neue"/>
              <a:cs typeface="Helvetica Neue"/>
              <a:sym typeface="Helvetica Neue"/>
            </a:endParaRPr>
          </a:p>
        </p:txBody>
      </p:sp>
      <p:pic>
        <p:nvPicPr>
          <p:cNvPr id="223" name="Google Shape;223;p38"/>
          <p:cNvPicPr preferRelativeResize="0"/>
          <p:nvPr/>
        </p:nvPicPr>
        <p:blipFill rotWithShape="1">
          <a:blip r:embed="rId3">
            <a:alphaModFix/>
          </a:blip>
          <a:srcRect b="0" l="0" r="0" t="0"/>
          <a:stretch/>
        </p:blipFill>
        <p:spPr>
          <a:xfrm>
            <a:off x="8444444" y="2072095"/>
            <a:ext cx="2857400" cy="3809874"/>
          </a:xfrm>
          <a:prstGeom prst="rect">
            <a:avLst/>
          </a:prstGeom>
          <a:noFill/>
          <a:ln>
            <a:noFill/>
          </a:ln>
        </p:spPr>
      </p:pic>
      <p:sp>
        <p:nvSpPr>
          <p:cNvPr id="224" name="Google Shape;224;p38"/>
          <p:cNvSpPr txBox="1"/>
          <p:nvPr/>
        </p:nvSpPr>
        <p:spPr>
          <a:xfrm>
            <a:off x="8348076" y="5863229"/>
            <a:ext cx="3050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a:t>
            </a:r>
            <a:r>
              <a:rPr lang="pt-BR" sz="1200">
                <a:latin typeface="Helvetica Neue"/>
                <a:ea typeface="Helvetica Neue"/>
                <a:cs typeface="Helvetica Neue"/>
                <a:sym typeface="Helvetica Neue"/>
              </a:rPr>
              <a:t>Fonte de Água Termomineral </a:t>
            </a:r>
            <a:endParaRPr sz="12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Paulo R S Rocha</a:t>
            </a:r>
            <a:endParaRPr b="0" i="0" sz="1200" u="none" cap="none" strike="noStrike">
              <a:solidFill>
                <a:srgbClr val="000000"/>
              </a:solidFill>
              <a:latin typeface="Helvetica Neue"/>
              <a:ea typeface="Helvetica Neue"/>
              <a:cs typeface="Helvetica Neue"/>
              <a:sym typeface="Helvetica Neue"/>
            </a:endParaRPr>
          </a:p>
        </p:txBody>
      </p:sp>
      <p:sp>
        <p:nvSpPr>
          <p:cNvPr id="225" name="Google Shape;225;p38"/>
          <p:cNvSpPr txBox="1"/>
          <p:nvPr/>
        </p:nvSpPr>
        <p:spPr>
          <a:xfrm>
            <a:off x="620644" y="1326888"/>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AMBULATÓRIO DE FERIDAS - BALNEÁRIO MUNICIPAL</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0"/>
          <p:cNvPicPr preferRelativeResize="0"/>
          <p:nvPr/>
        </p:nvPicPr>
        <p:blipFill rotWithShape="1">
          <a:blip r:embed="rId3">
            <a:alphaModFix/>
          </a:blip>
          <a:srcRect b="0" l="0" r="0" t="0"/>
          <a:stretch/>
        </p:blipFill>
        <p:spPr>
          <a:xfrm>
            <a:off x="1360654" y="3007415"/>
            <a:ext cx="9397668" cy="3709419"/>
          </a:xfrm>
          <a:prstGeom prst="rect">
            <a:avLst/>
          </a:prstGeom>
          <a:noFill/>
          <a:ln>
            <a:noFill/>
          </a:ln>
        </p:spPr>
      </p:pic>
      <p:sp>
        <p:nvSpPr>
          <p:cNvPr id="232" name="Google Shape;232;p40"/>
          <p:cNvSpPr txBox="1"/>
          <p:nvPr/>
        </p:nvSpPr>
        <p:spPr>
          <a:xfrm>
            <a:off x="585571" y="1786862"/>
            <a:ext cx="11129400" cy="107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Os usuários são encaminhados pelas unidades de saúde pelos médicos e enfermeiros, conforme cada necessidade. Há ainda a demanda espontânea, casos a serem atendidos e inseridos na agenda. Atualmente, trabalhamos com uma média de 40 atendimentos semanais, incluindo os retornos. </a:t>
            </a:r>
            <a:endParaRPr b="0" i="0" sz="1600" u="none" cap="none" strike="noStrike">
              <a:solidFill>
                <a:schemeClr val="dk1"/>
              </a:solidFill>
              <a:latin typeface="Helvetica Neue"/>
              <a:ea typeface="Helvetica Neue"/>
              <a:cs typeface="Helvetica Neue"/>
              <a:sym typeface="Helvetica Neue"/>
            </a:endParaRPr>
          </a:p>
        </p:txBody>
      </p:sp>
      <p:sp>
        <p:nvSpPr>
          <p:cNvPr id="233" name="Google Shape;233;p40"/>
          <p:cNvSpPr txBox="1"/>
          <p:nvPr/>
        </p:nvSpPr>
        <p:spPr>
          <a:xfrm>
            <a:off x="585571" y="1309818"/>
            <a:ext cx="10681249"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4.2. FLUXO DO SERVIÇO E NÚMERO DE USUÁRIOS ATENDIDOS</a:t>
            </a:r>
            <a:endParaRPr b="0" i="0" sz="2000" u="none" cap="none" strike="noStrike">
              <a:solidFill>
                <a:srgbClr val="316E32"/>
              </a:solidFill>
              <a:latin typeface="Arial"/>
              <a:ea typeface="Arial"/>
              <a:cs typeface="Arial"/>
              <a:sym typeface="Arial"/>
            </a:endParaRPr>
          </a:p>
        </p:txBody>
      </p:sp>
      <p:pic>
        <p:nvPicPr>
          <p:cNvPr id="234" name="Google Shape;234;p40"/>
          <p:cNvPicPr preferRelativeResize="0"/>
          <p:nvPr/>
        </p:nvPicPr>
        <p:blipFill rotWithShape="1">
          <a:blip r:embed="rId4">
            <a:alphaModFix/>
          </a:blip>
          <a:srcRect b="0" l="0" r="0" t="0"/>
          <a:stretch/>
        </p:blipFill>
        <p:spPr>
          <a:xfrm>
            <a:off x="11130409" y="5193950"/>
            <a:ext cx="521264" cy="521264"/>
          </a:xfrm>
          <a:prstGeom prst="rect">
            <a:avLst/>
          </a:prstGeom>
          <a:noFill/>
          <a:ln>
            <a:noFill/>
          </a:ln>
        </p:spPr>
      </p:pic>
      <p:pic>
        <p:nvPicPr>
          <p:cNvPr id="235" name="Google Shape;235;p40"/>
          <p:cNvPicPr preferRelativeResize="0"/>
          <p:nvPr/>
        </p:nvPicPr>
        <p:blipFill rotWithShape="1">
          <a:blip r:embed="rId5">
            <a:alphaModFix/>
          </a:blip>
          <a:srcRect b="0" l="0" r="0" t="0"/>
          <a:stretch/>
        </p:blipFill>
        <p:spPr>
          <a:xfrm>
            <a:off x="11130410" y="5801783"/>
            <a:ext cx="521264" cy="5212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nvSpPr>
        <p:spPr>
          <a:xfrm>
            <a:off x="639349" y="2621095"/>
            <a:ext cx="5420100" cy="3663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Todos os usuários são incentivados ao autocuidado e aprendem a trocar o próprio curativo no domicílio, quando necessário. Quando isso não é possível, faz-se necessária a presença do cuidador familiar. As orientações são dadas pela equipe de enfermagem, que orienta lavar bem as feridas com água morna ou soro fisiológico a 0,9%, bem como finalizar com a água termal, levada do balneário, na forma de banho ou compressas com gazes por 20 minutos. É importante terminar aplicando a cobertura, conforme prescrição.</a:t>
            </a:r>
            <a:endParaRPr b="0" i="0" sz="1400" u="none" cap="none" strike="noStrike">
              <a:solidFill>
                <a:srgbClr val="000000"/>
              </a:solidFill>
              <a:latin typeface="Arial"/>
              <a:ea typeface="Arial"/>
              <a:cs typeface="Arial"/>
              <a:sym typeface="Arial"/>
            </a:endParaRPr>
          </a:p>
        </p:txBody>
      </p:sp>
      <p:sp>
        <p:nvSpPr>
          <p:cNvPr id="242" name="Google Shape;242;p39"/>
          <p:cNvSpPr txBox="1"/>
          <p:nvPr/>
        </p:nvSpPr>
        <p:spPr>
          <a:xfrm>
            <a:off x="603013" y="1317966"/>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DESCRIÇÃO DOS SERVIÇOS</a:t>
            </a:r>
            <a:endParaRPr b="0" i="0" sz="2000" u="none" cap="none" strike="noStrike">
              <a:solidFill>
                <a:srgbClr val="316E32"/>
              </a:solidFill>
              <a:latin typeface="Arial"/>
              <a:ea typeface="Arial"/>
              <a:cs typeface="Arial"/>
              <a:sym typeface="Arial"/>
            </a:endParaRPr>
          </a:p>
        </p:txBody>
      </p:sp>
      <p:pic>
        <p:nvPicPr>
          <p:cNvPr id="243" name="Google Shape;243;p39"/>
          <p:cNvPicPr preferRelativeResize="0"/>
          <p:nvPr/>
        </p:nvPicPr>
        <p:blipFill rotWithShape="1">
          <a:blip r:embed="rId3">
            <a:alphaModFix/>
          </a:blip>
          <a:srcRect b="0" l="0" r="0" t="0"/>
          <a:stretch/>
        </p:blipFill>
        <p:spPr>
          <a:xfrm>
            <a:off x="6627300" y="2775150"/>
            <a:ext cx="4951952" cy="2801191"/>
          </a:xfrm>
          <a:prstGeom prst="rect">
            <a:avLst/>
          </a:prstGeom>
          <a:noFill/>
          <a:ln>
            <a:noFill/>
          </a:ln>
        </p:spPr>
      </p:pic>
      <p:sp>
        <p:nvSpPr>
          <p:cNvPr id="244" name="Google Shape;244;p39"/>
          <p:cNvSpPr txBox="1"/>
          <p:nvPr/>
        </p:nvSpPr>
        <p:spPr>
          <a:xfrm>
            <a:off x="7047525" y="5576350"/>
            <a:ext cx="4157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a:t>
            </a:r>
            <a:r>
              <a:rPr lang="pt-BR" sz="1200">
                <a:latin typeface="Helvetica Neue"/>
                <a:ea typeface="Helvetica Neue"/>
                <a:cs typeface="Helvetica Neue"/>
                <a:sym typeface="Helvetica Neue"/>
              </a:rPr>
              <a:t>Fonte de Água Mineral do </a:t>
            </a:r>
            <a:r>
              <a:rPr b="0" i="0" lang="pt-BR" sz="1200" u="none" cap="none" strike="noStrike">
                <a:solidFill>
                  <a:srgbClr val="000000"/>
                </a:solidFill>
                <a:latin typeface="Helvetica Neue"/>
                <a:ea typeface="Helvetica Neue"/>
                <a:cs typeface="Helvetica Neue"/>
                <a:sym typeface="Helvetica Neue"/>
              </a:rPr>
              <a:t>Balneário Municipal de Águas</a:t>
            </a:r>
            <a:r>
              <a:rPr lang="pt-BR" sz="1200">
                <a:latin typeface="Helvetica Neue"/>
                <a:ea typeface="Helvetica Neue"/>
                <a:cs typeface="Helvetica Neue"/>
                <a:sym typeface="Helvetica Neue"/>
              </a:rPr>
              <a:t> d</a:t>
            </a:r>
            <a:r>
              <a:rPr lang="pt-BR" sz="1200">
                <a:latin typeface="Helvetica Neue"/>
                <a:ea typeface="Helvetica Neue"/>
                <a:cs typeface="Helvetica Neue"/>
                <a:sym typeface="Helvetica Neue"/>
              </a:rPr>
              <a:t>e </a:t>
            </a:r>
            <a:r>
              <a:rPr b="0" i="0" lang="pt-BR" sz="1200" u="none" cap="none" strike="noStrike">
                <a:solidFill>
                  <a:srgbClr val="000000"/>
                </a:solidFill>
                <a:latin typeface="Helvetica Neue"/>
                <a:ea typeface="Helvetica Neue"/>
                <a:cs typeface="Helvetica Neue"/>
                <a:sym typeface="Helvetica Neue"/>
              </a:rPr>
              <a:t>Lindóia</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Paulo R S Rocha</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e1ee569bae_0_61"/>
          <p:cNvSpPr txBox="1"/>
          <p:nvPr/>
        </p:nvSpPr>
        <p:spPr>
          <a:xfrm>
            <a:off x="651388" y="1901633"/>
            <a:ext cx="5408100" cy="403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No início do atendimento quando as feridas estão muito infectadas, com necrose ou </a:t>
            </a:r>
            <a:r>
              <a:rPr lang="pt-BR" sz="1600" u="sng">
                <a:solidFill>
                  <a:schemeClr val="dk1"/>
                </a:solidFill>
                <a:latin typeface="Helvetica Neue"/>
                <a:ea typeface="Helvetica Neue"/>
                <a:cs typeface="Helvetica Neue"/>
                <a:sym typeface="Helvetica Neue"/>
                <a:hlinkClick r:id="rId3">
                  <a:extLst>
                    <a:ext uri="{A12FA001-AC4F-418D-AE19-62706E023703}">
                      <ahyp:hlinkClr val="tx"/>
                    </a:ext>
                  </a:extLst>
                </a:hlinkClick>
              </a:rPr>
              <a:t>esfacelos</a:t>
            </a:r>
            <a:r>
              <a:rPr lang="pt-BR" sz="1600">
                <a:solidFill>
                  <a:schemeClr val="dk1"/>
                </a:solidFill>
                <a:latin typeface="Helvetica Neue"/>
                <a:ea typeface="Helvetica Neue"/>
                <a:cs typeface="Helvetica Neue"/>
                <a:sym typeface="Helvetica Neue"/>
              </a:rPr>
              <a:t>, a indicação é fazer o curativo no balneário 3 vezes por semana. Quando o processo de limpeza está em boa evolução com infecção controlada, sem necrose e diminuição de esfacelos, o curativo é feito 2 vezes por semana. A partir do momento em que a ferida está totalmente limpa com tecido de granulação e diminuição de tamanho, o curativo no balneário é semanal, seguindo assim até a alta. Após a alta, retorno para avaliação com 30 dias. Após as orientações, alta definitiva.</a:t>
            </a:r>
            <a:endParaRPr sz="1600">
              <a:solidFill>
                <a:schemeClr val="dk1"/>
              </a:solidFill>
              <a:latin typeface="Helvetica Neue"/>
              <a:ea typeface="Helvetica Neue"/>
              <a:cs typeface="Helvetica Neue"/>
              <a:sym typeface="Helvetica Neue"/>
            </a:endParaRPr>
          </a:p>
        </p:txBody>
      </p:sp>
      <p:sp>
        <p:nvSpPr>
          <p:cNvPr id="251" name="Google Shape;251;ge1ee569bae_0_61"/>
          <p:cNvSpPr txBox="1"/>
          <p:nvPr/>
        </p:nvSpPr>
        <p:spPr>
          <a:xfrm>
            <a:off x="603013" y="1317966"/>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DESCRIÇÃO DOS SERVIÇOS</a:t>
            </a:r>
            <a:endParaRPr b="0" i="0" sz="2000" u="none" cap="none" strike="noStrike">
              <a:solidFill>
                <a:srgbClr val="316E32"/>
              </a:solidFill>
              <a:latin typeface="Arial"/>
              <a:ea typeface="Arial"/>
              <a:cs typeface="Arial"/>
              <a:sym typeface="Arial"/>
            </a:endParaRPr>
          </a:p>
        </p:txBody>
      </p:sp>
      <p:pic>
        <p:nvPicPr>
          <p:cNvPr id="252" name="Google Shape;252;ge1ee569bae_0_61"/>
          <p:cNvPicPr preferRelativeResize="0"/>
          <p:nvPr/>
        </p:nvPicPr>
        <p:blipFill rotWithShape="1">
          <a:blip r:embed="rId4">
            <a:alphaModFix/>
          </a:blip>
          <a:srcRect b="0" l="0" r="0" t="0"/>
          <a:stretch/>
        </p:blipFill>
        <p:spPr>
          <a:xfrm>
            <a:off x="8055100" y="4469852"/>
            <a:ext cx="2887482" cy="1464665"/>
          </a:xfrm>
          <a:prstGeom prst="rect">
            <a:avLst/>
          </a:prstGeom>
          <a:noFill/>
          <a:ln>
            <a:noFill/>
          </a:ln>
        </p:spPr>
      </p:pic>
      <p:pic>
        <p:nvPicPr>
          <p:cNvPr id="253" name="Google Shape;253;ge1ee569bae_0_61"/>
          <p:cNvPicPr preferRelativeResize="0"/>
          <p:nvPr/>
        </p:nvPicPr>
        <p:blipFill>
          <a:blip r:embed="rId5">
            <a:alphaModFix/>
          </a:blip>
          <a:stretch>
            <a:fillRect/>
          </a:stretch>
        </p:blipFill>
        <p:spPr>
          <a:xfrm>
            <a:off x="7043467" y="5159489"/>
            <a:ext cx="743649" cy="77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nvSpPr>
        <p:spPr>
          <a:xfrm>
            <a:off x="601250" y="2290255"/>
            <a:ext cx="5458200" cy="3663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As plantas medicinais e os fitoterápicos já são utilizados nos tratamentos de feridas em nosso serviço associado ao tratamento com água termal, porém sem sistematização. Com a proposta de se ampliar o uso de fitoterápicos, foi solicitada ao Ambulatório de Feridas,  pela Secretaria de Saúde, a confecção de um protocolo para o uso de fitoterápicos no ambulatório de feridas. Esse protocolo está sendo elaborado e passará pelo Conselho Municipal de Saúde para a aquisição regular de fitoterápicos no município. </a:t>
            </a:r>
            <a:endParaRPr b="0" i="0" sz="1600" u="none" cap="none" strike="noStrike">
              <a:solidFill>
                <a:schemeClr val="dk1"/>
              </a:solidFill>
              <a:latin typeface="Helvetica Neue"/>
              <a:ea typeface="Helvetica Neue"/>
              <a:cs typeface="Helvetica Neue"/>
              <a:sym typeface="Helvetica Neue"/>
            </a:endParaRPr>
          </a:p>
        </p:txBody>
      </p:sp>
      <p:sp>
        <p:nvSpPr>
          <p:cNvPr id="260" name="Google Shape;260;p41"/>
          <p:cNvSpPr txBox="1"/>
          <p:nvPr/>
        </p:nvSpPr>
        <p:spPr>
          <a:xfrm>
            <a:off x="340738" y="1336302"/>
            <a:ext cx="114375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6. PLANTAS MEDICINAIS E FITOTERÁPICOS E TERMALISMO</a:t>
            </a:r>
            <a:endParaRPr b="0" i="0" sz="2000" u="none" cap="none" strike="noStrike">
              <a:solidFill>
                <a:srgbClr val="316E32"/>
              </a:solidFill>
              <a:latin typeface="Arial"/>
              <a:ea typeface="Arial"/>
              <a:cs typeface="Arial"/>
              <a:sym typeface="Arial"/>
            </a:endParaRPr>
          </a:p>
        </p:txBody>
      </p:sp>
      <p:pic>
        <p:nvPicPr>
          <p:cNvPr id="261" name="Google Shape;261;p41"/>
          <p:cNvPicPr preferRelativeResize="0"/>
          <p:nvPr/>
        </p:nvPicPr>
        <p:blipFill rotWithShape="1">
          <a:blip r:embed="rId3">
            <a:alphaModFix/>
          </a:blip>
          <a:srcRect b="0" l="8896" r="5827" t="0"/>
          <a:stretch/>
        </p:blipFill>
        <p:spPr>
          <a:xfrm>
            <a:off x="6733762" y="2435807"/>
            <a:ext cx="4856988" cy="3203733"/>
          </a:xfrm>
          <a:prstGeom prst="rect">
            <a:avLst/>
          </a:prstGeom>
          <a:noFill/>
          <a:ln>
            <a:noFill/>
          </a:ln>
        </p:spPr>
      </p:pic>
      <p:sp>
        <p:nvSpPr>
          <p:cNvPr id="262" name="Google Shape;262;p41"/>
          <p:cNvSpPr txBox="1"/>
          <p:nvPr/>
        </p:nvSpPr>
        <p:spPr>
          <a:xfrm>
            <a:off x="6733762" y="5639540"/>
            <a:ext cx="4856988"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folhas de goiabeira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Ateliê Ideario Id! por 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pSp>
        <p:nvGrpSpPr>
          <p:cNvPr id="268" name="Google Shape;268;p42"/>
          <p:cNvGrpSpPr/>
          <p:nvPr/>
        </p:nvGrpSpPr>
        <p:grpSpPr>
          <a:xfrm>
            <a:off x="5156617" y="3924356"/>
            <a:ext cx="6134837" cy="2035632"/>
            <a:chOff x="5405999" y="4172526"/>
            <a:chExt cx="6134837" cy="2035632"/>
          </a:xfrm>
        </p:grpSpPr>
        <p:pic>
          <p:nvPicPr>
            <p:cNvPr id="269" name="Google Shape;269;p42"/>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270" name="Google Shape;270;p42"/>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271" name="Google Shape;271;p42"/>
            <p:cNvPicPr preferRelativeResize="0"/>
            <p:nvPr/>
          </p:nvPicPr>
          <p:blipFill rotWithShape="1">
            <a:blip r:embed="rId3">
              <a:alphaModFix/>
            </a:blip>
            <a:srcRect b="0" l="0" r="0" t="0"/>
            <a:stretch/>
          </p:blipFill>
          <p:spPr>
            <a:xfrm>
              <a:off x="7368996" y="4172526"/>
              <a:ext cx="2524414" cy="2035632"/>
            </a:xfrm>
            <a:prstGeom prst="rect">
              <a:avLst/>
            </a:prstGeom>
            <a:noFill/>
            <a:ln>
              <a:noFill/>
            </a:ln>
          </p:spPr>
        </p:pic>
      </p:grpSp>
      <p:grpSp>
        <p:nvGrpSpPr>
          <p:cNvPr id="272" name="Google Shape;272;p42"/>
          <p:cNvGrpSpPr/>
          <p:nvPr/>
        </p:nvGrpSpPr>
        <p:grpSpPr>
          <a:xfrm>
            <a:off x="653890" y="3924356"/>
            <a:ext cx="6134837" cy="2035632"/>
            <a:chOff x="5405999" y="4172526"/>
            <a:chExt cx="6134837" cy="2035632"/>
          </a:xfrm>
        </p:grpSpPr>
        <p:pic>
          <p:nvPicPr>
            <p:cNvPr id="273" name="Google Shape;273;p42"/>
            <p:cNvPicPr preferRelativeResize="0"/>
            <p:nvPr/>
          </p:nvPicPr>
          <p:blipFill rotWithShape="1">
            <a:blip r:embed="rId3">
              <a:alphaModFix/>
            </a:blip>
            <a:srcRect b="0" l="0" r="0" t="0"/>
            <a:stretch/>
          </p:blipFill>
          <p:spPr>
            <a:xfrm>
              <a:off x="9016422" y="4172526"/>
              <a:ext cx="2524414" cy="2035632"/>
            </a:xfrm>
            <a:prstGeom prst="rect">
              <a:avLst/>
            </a:prstGeom>
            <a:noFill/>
            <a:ln>
              <a:noFill/>
            </a:ln>
          </p:spPr>
        </p:pic>
        <p:pic>
          <p:nvPicPr>
            <p:cNvPr id="274" name="Google Shape;274;p42"/>
            <p:cNvPicPr preferRelativeResize="0"/>
            <p:nvPr/>
          </p:nvPicPr>
          <p:blipFill rotWithShape="1">
            <a:blip r:embed="rId3">
              <a:alphaModFix/>
            </a:blip>
            <a:srcRect b="0" l="0" r="0" t="0"/>
            <a:stretch/>
          </p:blipFill>
          <p:spPr>
            <a:xfrm>
              <a:off x="5405999" y="4172526"/>
              <a:ext cx="2524414" cy="2035632"/>
            </a:xfrm>
            <a:prstGeom prst="rect">
              <a:avLst/>
            </a:prstGeom>
            <a:noFill/>
            <a:ln>
              <a:noFill/>
            </a:ln>
          </p:spPr>
        </p:pic>
        <p:pic>
          <p:nvPicPr>
            <p:cNvPr id="275" name="Google Shape;275;p42"/>
            <p:cNvPicPr preferRelativeResize="0"/>
            <p:nvPr/>
          </p:nvPicPr>
          <p:blipFill rotWithShape="1">
            <a:blip r:embed="rId3">
              <a:alphaModFix/>
            </a:blip>
            <a:srcRect b="0" l="0" r="0" t="0"/>
            <a:stretch/>
          </p:blipFill>
          <p:spPr>
            <a:xfrm>
              <a:off x="7368996" y="4172526"/>
              <a:ext cx="2524414" cy="2035632"/>
            </a:xfrm>
            <a:prstGeom prst="rect">
              <a:avLst/>
            </a:prstGeom>
            <a:noFill/>
            <a:ln>
              <a:noFill/>
            </a:ln>
          </p:spPr>
        </p:pic>
      </p:grpSp>
      <p:sp>
        <p:nvSpPr>
          <p:cNvPr id="276" name="Google Shape;276;p42"/>
          <p:cNvSpPr txBox="1"/>
          <p:nvPr/>
        </p:nvSpPr>
        <p:spPr>
          <a:xfrm>
            <a:off x="601249" y="1880231"/>
            <a:ext cx="10826575" cy="83095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Essa iniciativa amplia o uso desses insumos em nosso ambulatório, uma vez que são bem aceitos pela população e com boa efetividade no tratamento de feridas. </a:t>
            </a:r>
            <a:endParaRPr b="0" i="0" sz="1400" u="none" cap="none" strike="noStrike">
              <a:solidFill>
                <a:srgbClr val="000000"/>
              </a:solidFill>
              <a:latin typeface="Arial"/>
              <a:ea typeface="Arial"/>
              <a:cs typeface="Arial"/>
              <a:sym typeface="Arial"/>
            </a:endParaRPr>
          </a:p>
        </p:txBody>
      </p:sp>
      <p:sp>
        <p:nvSpPr>
          <p:cNvPr id="277" name="Google Shape;277;p42"/>
          <p:cNvSpPr txBox="1"/>
          <p:nvPr/>
        </p:nvSpPr>
        <p:spPr>
          <a:xfrm>
            <a:off x="900546" y="4613066"/>
            <a:ext cx="97572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As plantas citadas estão descritas no </a:t>
            </a:r>
            <a:r>
              <a:rPr b="1" i="0" lang="pt-BR" sz="1600" u="sng" cap="none" strike="noStrike">
                <a:solidFill>
                  <a:schemeClr val="accent1"/>
                </a:solidFill>
                <a:latin typeface="Helvetica Neue"/>
                <a:ea typeface="Helvetica Neue"/>
                <a:cs typeface="Helvetica Neue"/>
                <a:sym typeface="Helvetica Neue"/>
                <a:hlinkClick r:id="rId4">
                  <a:extLst>
                    <a:ext uri="{A12FA001-AC4F-418D-AE19-62706E023703}">
                      <ahyp:hlinkClr val="tx"/>
                    </a:ext>
                  </a:extLst>
                </a:hlinkClick>
              </a:rPr>
              <a:t>E-book sobre Monografia de Plantas Medicinais com Potencialidades  para o Tratamento de Feridas.</a:t>
            </a:r>
            <a:r>
              <a:rPr b="1" i="0" lang="pt-BR" sz="1600" u="none" cap="none" strike="noStrike">
                <a:solidFill>
                  <a:schemeClr val="accent1"/>
                </a:solidFill>
                <a:latin typeface="Helvetica Neue"/>
                <a:ea typeface="Helvetica Neue"/>
                <a:cs typeface="Helvetica Neue"/>
                <a:sym typeface="Helvetica Neue"/>
              </a:rPr>
              <a:t> </a:t>
            </a:r>
            <a:endParaRPr>
              <a:solidFill>
                <a:schemeClr val="accent1"/>
              </a:solidFill>
            </a:endParaRPr>
          </a:p>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Aula 1.1 – Plantas Medicinais e Fitoterápicos na Atenção Primária à Saúde. Unidade 1 - Etapa 2.</a:t>
            </a:r>
            <a:endParaRPr b="1" i="0" sz="1600" u="none" cap="none" strike="noStrike">
              <a:solidFill>
                <a:schemeClr val="lt1"/>
              </a:solidFill>
              <a:latin typeface="Helvetica Neue"/>
              <a:ea typeface="Helvetica Neue"/>
              <a:cs typeface="Helvetica Neue"/>
              <a:sym typeface="Helvetica Neue"/>
            </a:endParaRPr>
          </a:p>
        </p:txBody>
      </p:sp>
      <p:sp>
        <p:nvSpPr>
          <p:cNvPr id="278" name="Google Shape;278;p42"/>
          <p:cNvSpPr txBox="1"/>
          <p:nvPr/>
        </p:nvSpPr>
        <p:spPr>
          <a:xfrm>
            <a:off x="601250" y="1314925"/>
            <a:ext cx="114375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6. PLANTAS MEDICINAIS E FITOTERÁPICOS E TERMALISMO</a:t>
            </a:r>
            <a:endParaRPr b="0" i="0" sz="2000" u="none" cap="none" strike="noStrike">
              <a:solidFill>
                <a:srgbClr val="316E32"/>
              </a:solidFill>
              <a:latin typeface="Arial"/>
              <a:ea typeface="Arial"/>
              <a:cs typeface="Arial"/>
              <a:sym typeface="Arial"/>
            </a:endParaRPr>
          </a:p>
        </p:txBody>
      </p:sp>
      <p:pic>
        <p:nvPicPr>
          <p:cNvPr id="279" name="Google Shape;279;p42"/>
          <p:cNvPicPr preferRelativeResize="0"/>
          <p:nvPr/>
        </p:nvPicPr>
        <p:blipFill rotWithShape="1">
          <a:blip r:embed="rId5">
            <a:alphaModFix/>
          </a:blip>
          <a:srcRect b="0" l="0" r="0" t="0"/>
          <a:stretch/>
        </p:blipFill>
        <p:spPr>
          <a:xfrm>
            <a:off x="9644028" y="3301103"/>
            <a:ext cx="1322191" cy="13221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e1ee569bae_0_82"/>
          <p:cNvSpPr txBox="1"/>
          <p:nvPr/>
        </p:nvSpPr>
        <p:spPr>
          <a:xfrm>
            <a:off x="632970" y="1847370"/>
            <a:ext cx="47427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Os fitoterápicos selecionados para o tratamento de feridas nas formas farmacêuticas extrato glicólico, creme ou gel  são: </a:t>
            </a:r>
            <a:r>
              <a:rPr i="1" lang="pt-BR" sz="1600">
                <a:solidFill>
                  <a:schemeClr val="dk1"/>
                </a:solidFill>
                <a:latin typeface="Helvetica Neue"/>
                <a:ea typeface="Helvetica Neue"/>
                <a:cs typeface="Helvetica Neue"/>
                <a:sym typeface="Helvetica Neue"/>
              </a:rPr>
              <a:t>Calendula officinalis </a:t>
            </a:r>
            <a:r>
              <a:rPr lang="pt-BR" sz="1600">
                <a:solidFill>
                  <a:schemeClr val="dk1"/>
                </a:solidFill>
                <a:latin typeface="Helvetica Neue"/>
                <a:ea typeface="Helvetica Neue"/>
                <a:cs typeface="Helvetica Neue"/>
                <a:sym typeface="Helvetica Neue"/>
              </a:rPr>
              <a:t>L., </a:t>
            </a:r>
            <a:r>
              <a:rPr i="1" lang="pt-BR" sz="1600">
                <a:solidFill>
                  <a:schemeClr val="dk1"/>
                </a:solidFill>
                <a:latin typeface="Helvetica Neue"/>
                <a:ea typeface="Helvetica Neue"/>
                <a:cs typeface="Helvetica Neue"/>
                <a:sym typeface="Helvetica Neue"/>
              </a:rPr>
              <a:t>Aloe vera</a:t>
            </a:r>
            <a:r>
              <a:rPr lang="pt-BR" sz="1600">
                <a:solidFill>
                  <a:schemeClr val="dk1"/>
                </a:solidFill>
                <a:latin typeface="Helvetica Neue"/>
                <a:ea typeface="Helvetica Neue"/>
                <a:cs typeface="Helvetica Neue"/>
                <a:sym typeface="Helvetica Neue"/>
              </a:rPr>
              <a:t> (L) Burm., </a:t>
            </a:r>
            <a:r>
              <a:rPr i="1" lang="pt-BR" sz="1600">
                <a:solidFill>
                  <a:schemeClr val="dk1"/>
                </a:solidFill>
                <a:latin typeface="Helvetica Neue"/>
                <a:ea typeface="Helvetica Neue"/>
                <a:cs typeface="Helvetica Neue"/>
                <a:sym typeface="Helvetica Neue"/>
              </a:rPr>
              <a:t>Symphytum officinale</a:t>
            </a:r>
            <a:r>
              <a:rPr lang="pt-BR" sz="1600">
                <a:solidFill>
                  <a:schemeClr val="dk1"/>
                </a:solidFill>
                <a:latin typeface="Helvetica Neue"/>
                <a:ea typeface="Helvetica Neue"/>
                <a:cs typeface="Helvetica Neue"/>
                <a:sym typeface="Helvetica Neue"/>
              </a:rPr>
              <a:t> L.,</a:t>
            </a:r>
            <a:r>
              <a:rPr i="1" lang="pt-BR" sz="1600">
                <a:solidFill>
                  <a:schemeClr val="dk1"/>
                </a:solidFill>
                <a:latin typeface="Helvetica Neue"/>
                <a:ea typeface="Helvetica Neue"/>
                <a:cs typeface="Helvetica Neue"/>
                <a:sym typeface="Helvetica Neue"/>
              </a:rPr>
              <a:t> Hamamellis virginiana</a:t>
            </a:r>
            <a:r>
              <a:rPr lang="pt-BR" sz="1600">
                <a:solidFill>
                  <a:schemeClr val="dk1"/>
                </a:solidFill>
                <a:latin typeface="Helvetica Neue"/>
                <a:ea typeface="Helvetica Neue"/>
                <a:cs typeface="Helvetica Neue"/>
                <a:sym typeface="Helvetica Neue"/>
              </a:rPr>
              <a:t> L. e  </a:t>
            </a:r>
            <a:r>
              <a:rPr i="1" lang="pt-BR" sz="1600">
                <a:solidFill>
                  <a:schemeClr val="dk1"/>
                </a:solidFill>
                <a:latin typeface="Helvetica Neue"/>
                <a:ea typeface="Helvetica Neue"/>
                <a:cs typeface="Helvetica Neue"/>
                <a:sym typeface="Helvetica Neue"/>
              </a:rPr>
              <a:t>Psidium guajava</a:t>
            </a:r>
            <a:r>
              <a:rPr lang="pt-BR" sz="1600">
                <a:solidFill>
                  <a:schemeClr val="dk1"/>
                </a:solidFill>
                <a:latin typeface="Helvetica Neue"/>
                <a:ea typeface="Helvetica Neue"/>
                <a:cs typeface="Helvetica Neue"/>
                <a:sym typeface="Helvetica Neue"/>
              </a:rPr>
              <a:t> L. – folhas in natura – A infusão de folhas de goiabeira são utilizadas para os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banhos ou compressas </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em feridas.</a:t>
            </a:r>
            <a:endParaRPr b="0" i="0" sz="1400" u="none" cap="none" strike="noStrike">
              <a:solidFill>
                <a:srgbClr val="000000"/>
              </a:solidFill>
              <a:latin typeface="Arial"/>
              <a:ea typeface="Arial"/>
              <a:cs typeface="Arial"/>
              <a:sym typeface="Arial"/>
            </a:endParaRPr>
          </a:p>
        </p:txBody>
      </p:sp>
      <p:sp>
        <p:nvSpPr>
          <p:cNvPr id="286" name="Google Shape;286;ge1ee569bae_0_82"/>
          <p:cNvSpPr txBox="1"/>
          <p:nvPr/>
        </p:nvSpPr>
        <p:spPr>
          <a:xfrm>
            <a:off x="601250" y="1314925"/>
            <a:ext cx="7928153"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6. PLANTAS MEDICINAIS E FITOTERÁPICOS E TERMALISMO</a:t>
            </a:r>
            <a:endParaRPr b="0" i="0" sz="2000" u="none" cap="none" strike="noStrike">
              <a:solidFill>
                <a:srgbClr val="316E32"/>
              </a:solidFill>
              <a:latin typeface="Arial"/>
              <a:ea typeface="Arial"/>
              <a:cs typeface="Arial"/>
              <a:sym typeface="Arial"/>
            </a:endParaRPr>
          </a:p>
        </p:txBody>
      </p:sp>
      <p:grpSp>
        <p:nvGrpSpPr>
          <p:cNvPr id="287" name="Google Shape;287;ge1ee569bae_0_82"/>
          <p:cNvGrpSpPr/>
          <p:nvPr/>
        </p:nvGrpSpPr>
        <p:grpSpPr>
          <a:xfrm>
            <a:off x="3444996" y="2034023"/>
            <a:ext cx="8114034" cy="4603338"/>
            <a:chOff x="3974977" y="2319221"/>
            <a:chExt cx="7616548" cy="4321098"/>
          </a:xfrm>
        </p:grpSpPr>
        <p:pic>
          <p:nvPicPr>
            <p:cNvPr id="288" name="Google Shape;288;ge1ee569bae_0_82"/>
            <p:cNvPicPr preferRelativeResize="0"/>
            <p:nvPr/>
          </p:nvPicPr>
          <p:blipFill rotWithShape="1">
            <a:blip r:embed="rId3">
              <a:alphaModFix/>
            </a:blip>
            <a:srcRect b="12477" l="0" r="0" t="6448"/>
            <a:stretch/>
          </p:blipFill>
          <p:spPr>
            <a:xfrm>
              <a:off x="9248526" y="4638756"/>
              <a:ext cx="2342999" cy="1317592"/>
            </a:xfrm>
            <a:prstGeom prst="rect">
              <a:avLst/>
            </a:prstGeom>
            <a:noFill/>
            <a:ln>
              <a:noFill/>
            </a:ln>
          </p:spPr>
        </p:pic>
        <p:pic>
          <p:nvPicPr>
            <p:cNvPr id="289" name="Google Shape;289;ge1ee569bae_0_82"/>
            <p:cNvPicPr preferRelativeResize="0"/>
            <p:nvPr/>
          </p:nvPicPr>
          <p:blipFill rotWithShape="1">
            <a:blip r:embed="rId4">
              <a:alphaModFix/>
            </a:blip>
            <a:srcRect b="0" l="0" r="0" t="11817"/>
            <a:stretch/>
          </p:blipFill>
          <p:spPr>
            <a:xfrm>
              <a:off x="3974977" y="4638756"/>
              <a:ext cx="2343104" cy="1282281"/>
            </a:xfrm>
            <a:prstGeom prst="rect">
              <a:avLst/>
            </a:prstGeom>
            <a:noFill/>
            <a:ln>
              <a:noFill/>
            </a:ln>
          </p:spPr>
        </p:pic>
        <p:sp>
          <p:nvSpPr>
            <p:cNvPr id="290" name="Google Shape;290;ge1ee569bae_0_82"/>
            <p:cNvSpPr txBox="1"/>
            <p:nvPr/>
          </p:nvSpPr>
          <p:spPr>
            <a:xfrm>
              <a:off x="6611754" y="3646395"/>
              <a:ext cx="2343000" cy="69334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calêndula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de Manfred Richter por 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pic>
          <p:nvPicPr>
            <p:cNvPr id="291" name="Google Shape;291;ge1ee569bae_0_82"/>
            <p:cNvPicPr preferRelativeResize="0"/>
            <p:nvPr/>
          </p:nvPicPr>
          <p:blipFill rotWithShape="1">
            <a:blip r:embed="rId5">
              <a:alphaModFix/>
            </a:blip>
            <a:srcRect b="8709" l="0" r="0" t="10682"/>
            <a:stretch/>
          </p:blipFill>
          <p:spPr>
            <a:xfrm>
              <a:off x="9248526" y="2319221"/>
              <a:ext cx="2342999" cy="1317592"/>
            </a:xfrm>
            <a:prstGeom prst="rect">
              <a:avLst/>
            </a:prstGeom>
            <a:noFill/>
            <a:ln>
              <a:noFill/>
            </a:ln>
          </p:spPr>
        </p:pic>
        <p:sp>
          <p:nvSpPr>
            <p:cNvPr id="292" name="Google Shape;292;ge1ee569bae_0_82"/>
            <p:cNvSpPr txBox="1"/>
            <p:nvPr/>
          </p:nvSpPr>
          <p:spPr>
            <a:xfrm>
              <a:off x="9272904" y="3646402"/>
              <a:ext cx="2286126" cy="69334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confrei</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de </a:t>
              </a:r>
              <a:r>
                <a:rPr b="0" i="0" lang="pt-BR" sz="1200" u="none" cap="none" strike="noStrike">
                  <a:solidFill>
                    <a:srgbClr val="191B26"/>
                  </a:solidFill>
                  <a:latin typeface="Helvetica Neue"/>
                  <a:ea typeface="Helvetica Neue"/>
                  <a:cs typeface="Helvetica Neue"/>
                  <a:sym typeface="Helvetica Neue"/>
                </a:rPr>
                <a:t>Hans Braxmeier</a:t>
              </a:r>
              <a:r>
                <a:rPr b="0" i="0" lang="pt-BR" sz="1200" u="none" cap="none" strike="noStrike">
                  <a:solidFill>
                    <a:srgbClr val="000000"/>
                  </a:solidFill>
                  <a:latin typeface="Helvetica Neue"/>
                  <a:ea typeface="Helvetica Neue"/>
                  <a:cs typeface="Helvetica Neue"/>
                  <a:sym typeface="Helvetica Neue"/>
                </a:rPr>
                <a:t> por </a:t>
              </a:r>
              <a:r>
                <a:rPr b="0" i="0" lang="pt-BR" sz="1200" u="none" cap="none" strike="noStrike">
                  <a:solidFill>
                    <a:srgbClr val="191B26"/>
                  </a:solidFill>
                  <a:latin typeface="Helvetica Neue"/>
                  <a:ea typeface="Helvetica Neue"/>
                  <a:cs typeface="Helvetica Neue"/>
                  <a:sym typeface="Helvetica Neue"/>
                </a:rPr>
                <a:t>Pixabay</a:t>
              </a:r>
              <a:r>
                <a:rPr b="0" i="0" lang="pt-BR" sz="1200" u="none" cap="none" strike="noStrike">
                  <a:solidFill>
                    <a:srgbClr val="000000"/>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93" name="Google Shape;293;ge1ee569bae_0_82"/>
            <p:cNvSpPr txBox="1"/>
            <p:nvPr/>
          </p:nvSpPr>
          <p:spPr>
            <a:xfrm>
              <a:off x="3999257" y="5946719"/>
              <a:ext cx="2318621" cy="52000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babosa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de PollyDot por 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pic>
          <p:nvPicPr>
            <p:cNvPr id="294" name="Google Shape;294;ge1ee569bae_0_82"/>
            <p:cNvPicPr preferRelativeResize="0"/>
            <p:nvPr/>
          </p:nvPicPr>
          <p:blipFill rotWithShape="1">
            <a:blip r:embed="rId6">
              <a:alphaModFix/>
            </a:blip>
            <a:srcRect b="0" l="0" r="0" t="0"/>
            <a:stretch/>
          </p:blipFill>
          <p:spPr>
            <a:xfrm>
              <a:off x="6611753" y="4638756"/>
              <a:ext cx="2343101" cy="1308099"/>
            </a:xfrm>
            <a:prstGeom prst="rect">
              <a:avLst/>
            </a:prstGeom>
            <a:noFill/>
            <a:ln>
              <a:noFill/>
            </a:ln>
          </p:spPr>
        </p:pic>
        <p:sp>
          <p:nvSpPr>
            <p:cNvPr id="295" name="Google Shape;295;ge1ee569bae_0_82"/>
            <p:cNvSpPr txBox="1"/>
            <p:nvPr/>
          </p:nvSpPr>
          <p:spPr>
            <a:xfrm>
              <a:off x="6611652" y="5946719"/>
              <a:ext cx="2343000" cy="6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folhas de goiabeira</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Ateliê </a:t>
              </a:r>
              <a:r>
                <a:rPr lang="pt-BR" sz="1200">
                  <a:solidFill>
                    <a:srgbClr val="191B26"/>
                  </a:solidFill>
                  <a:latin typeface="Helvetica Neue"/>
                  <a:ea typeface="Helvetica Neue"/>
                  <a:cs typeface="Helvetica Neue"/>
                  <a:sym typeface="Helvetica Neue"/>
                </a:rPr>
                <a:t>Ideário</a:t>
              </a:r>
              <a:r>
                <a:rPr b="0" i="0" lang="pt-BR" sz="1200" u="none" cap="none" strike="noStrike">
                  <a:solidFill>
                    <a:srgbClr val="191B26"/>
                  </a:solidFill>
                  <a:latin typeface="Helvetica Neue"/>
                  <a:ea typeface="Helvetica Neue"/>
                  <a:cs typeface="Helvetica Neue"/>
                  <a:sym typeface="Helvetica Neue"/>
                </a:rPr>
                <a:t> Id! por 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296" name="Google Shape;296;ge1ee569bae_0_82"/>
            <p:cNvSpPr txBox="1"/>
            <p:nvPr/>
          </p:nvSpPr>
          <p:spPr>
            <a:xfrm>
              <a:off x="9272904" y="5946719"/>
              <a:ext cx="2318621" cy="69334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Imagem: hammamelis</a:t>
              </a:r>
              <a:endParaRPr b="0" i="0" sz="1200" u="none" cap="none" strike="noStrike">
                <a:solidFill>
                  <a:srgbClr val="191B2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de Annette Meyer por 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pic>
          <p:nvPicPr>
            <p:cNvPr id="297" name="Google Shape;297;ge1ee569bae_0_82"/>
            <p:cNvPicPr preferRelativeResize="0"/>
            <p:nvPr/>
          </p:nvPicPr>
          <p:blipFill rotWithShape="1">
            <a:blip r:embed="rId7">
              <a:alphaModFix/>
            </a:blip>
            <a:srcRect b="-6857" l="0" r="0" t="5044"/>
            <a:stretch/>
          </p:blipFill>
          <p:spPr>
            <a:xfrm>
              <a:off x="6611855" y="2319222"/>
              <a:ext cx="2342999" cy="1420394"/>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ge1ee569bae_0_104"/>
          <p:cNvPicPr preferRelativeResize="0"/>
          <p:nvPr/>
        </p:nvPicPr>
        <p:blipFill rotWithShape="1">
          <a:blip r:embed="rId3">
            <a:alphaModFix/>
          </a:blip>
          <a:srcRect b="0" l="0" r="0" t="0"/>
          <a:stretch/>
        </p:blipFill>
        <p:spPr>
          <a:xfrm>
            <a:off x="6826832" y="5526501"/>
            <a:ext cx="490763" cy="490763"/>
          </a:xfrm>
          <a:prstGeom prst="rect">
            <a:avLst/>
          </a:prstGeom>
          <a:noFill/>
          <a:ln>
            <a:noFill/>
          </a:ln>
        </p:spPr>
      </p:pic>
      <p:pic>
        <p:nvPicPr>
          <p:cNvPr id="304" name="Google Shape;304;ge1ee569bae_0_104"/>
          <p:cNvPicPr preferRelativeResize="0"/>
          <p:nvPr/>
        </p:nvPicPr>
        <p:blipFill rotWithShape="1">
          <a:blip r:embed="rId4">
            <a:alphaModFix/>
          </a:blip>
          <a:srcRect b="0" l="0" r="0" t="0"/>
          <a:stretch/>
        </p:blipFill>
        <p:spPr>
          <a:xfrm>
            <a:off x="723046" y="1411878"/>
            <a:ext cx="2695747" cy="962571"/>
          </a:xfrm>
          <a:prstGeom prst="rect">
            <a:avLst/>
          </a:prstGeom>
          <a:noFill/>
          <a:ln>
            <a:noFill/>
          </a:ln>
        </p:spPr>
      </p:pic>
      <p:sp>
        <p:nvSpPr>
          <p:cNvPr id="305" name="Google Shape;305;ge1ee569bae_0_104"/>
          <p:cNvSpPr txBox="1"/>
          <p:nvPr/>
        </p:nvSpPr>
        <p:spPr>
          <a:xfrm>
            <a:off x="6060140" y="1495473"/>
            <a:ext cx="5451538" cy="3311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Agora é hora de testar sua compreensão sobre o conteúdo estudado nesta aula.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O questionário a seguir possui </a:t>
            </a:r>
            <a:r>
              <a:rPr b="1" i="0" lang="pt-BR" sz="1600" u="none" cap="none" strike="noStrike">
                <a:solidFill>
                  <a:srgbClr val="000000"/>
                </a:solidFill>
                <a:latin typeface="Helvetica Neue"/>
                <a:ea typeface="Helvetica Neue"/>
                <a:cs typeface="Helvetica Neue"/>
                <a:sym typeface="Helvetica Neue"/>
              </a:rPr>
              <a:t>cinco</a:t>
            </a:r>
            <a:r>
              <a:rPr b="0" i="0" lang="pt-BR" sz="1600" u="none" cap="none" strike="noStrike">
                <a:solidFill>
                  <a:srgbClr val="000000"/>
                </a:solidFill>
                <a:latin typeface="Helvetica Neue"/>
                <a:ea typeface="Helvetica Neue"/>
                <a:cs typeface="Helvetica Neue"/>
                <a:sym typeface="Helvetica Neue"/>
              </a:rPr>
              <a:t> questões e após finalizá-lo você terá feedback.</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Em caso de dúvidas, sugerimos que retorne, quantas vezes for necessário, ao conteúdo teórico da aula para reestudo. Isso irá consolidar ainda mais a sua aprendizagem.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600" u="sng"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rPr b="0" i="0" lang="pt-BR" sz="1600" u="none" cap="none" strike="noStrike">
                <a:solidFill>
                  <a:srgbClr val="000000"/>
                </a:solidFill>
                <a:latin typeface="Helvetica Neue"/>
                <a:ea typeface="Helvetica Neue"/>
                <a:cs typeface="Helvetica Neue"/>
                <a:sym typeface="Helvetica Neue"/>
              </a:rPr>
              <a:t>Clique            para responder ao questionário.	</a:t>
            </a:r>
            <a:endParaRPr b="0" i="0" sz="1400" u="none" cap="none" strike="noStrike">
              <a:solidFill>
                <a:srgbClr val="000000"/>
              </a:solidFill>
              <a:latin typeface="Arial"/>
              <a:ea typeface="Arial"/>
              <a:cs typeface="Arial"/>
              <a:sym typeface="Arial"/>
            </a:endParaRPr>
          </a:p>
        </p:txBody>
      </p:sp>
      <p:pic>
        <p:nvPicPr>
          <p:cNvPr id="306" name="Google Shape;306;ge1ee569bae_0_104"/>
          <p:cNvPicPr preferRelativeResize="0"/>
          <p:nvPr/>
        </p:nvPicPr>
        <p:blipFill rotWithShape="1">
          <a:blip r:embed="rId5">
            <a:alphaModFix/>
          </a:blip>
          <a:srcRect b="0" l="0" r="0" t="0"/>
          <a:stretch/>
        </p:blipFill>
        <p:spPr>
          <a:xfrm>
            <a:off x="723043" y="2660245"/>
            <a:ext cx="4946828" cy="3181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nvSpPr>
        <p:spPr>
          <a:xfrm>
            <a:off x="661530" y="1604846"/>
            <a:ext cx="10823212" cy="457557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00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BRASIL. Ministério da Saúde. </a:t>
            </a:r>
            <a:r>
              <a:rPr b="1" i="0" lang="pt-BR" sz="1600" u="none" cap="none" strike="noStrike">
                <a:solidFill>
                  <a:schemeClr val="dk1"/>
                </a:solidFill>
                <a:latin typeface="Helvetica Neue"/>
                <a:ea typeface="Helvetica Neue"/>
                <a:cs typeface="Helvetica Neue"/>
                <a:sym typeface="Helvetica Neue"/>
              </a:rPr>
              <a:t>Política Nacional de Práticas Integrativas e Complementares no SUS </a:t>
            </a:r>
            <a:r>
              <a:rPr b="0" i="0" lang="pt-BR" sz="1600" u="none" cap="none" strike="noStrike">
                <a:solidFill>
                  <a:schemeClr val="dk1"/>
                </a:solidFill>
                <a:latin typeface="Helvetica Neue"/>
                <a:ea typeface="Helvetica Neue"/>
                <a:cs typeface="Helvetica Neue"/>
                <a:sym typeface="Helvetica Neue"/>
              </a:rPr>
              <a:t>- PNPIC - SUS: Atitude de ampliação de acesso. Brasília: Ministério da Saúde, 2006. (Série B. Textos Básicos de Saúde)</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200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BRASIL. Ministério da Saúde. Secretaria de Ciência, Tecnologia e Insumos Estratégicos. Departamento de Assistência Farmacêutica. </a:t>
            </a:r>
            <a:r>
              <a:rPr b="1" i="0" lang="pt-BR" sz="1600" u="none" cap="none" strike="noStrike">
                <a:solidFill>
                  <a:schemeClr val="dk1"/>
                </a:solidFill>
                <a:latin typeface="Helvetica Neue"/>
                <a:ea typeface="Helvetica Neue"/>
                <a:cs typeface="Helvetica Neue"/>
                <a:sym typeface="Helvetica Neue"/>
              </a:rPr>
              <a:t>A fitoterapia no SUS e o Programa de Pesquisa de Plantas Medicinais da Central de Medicamentos </a:t>
            </a:r>
            <a:r>
              <a:rPr b="0" i="0" lang="pt-BR" sz="1600" u="none" cap="none" strike="noStrike">
                <a:solidFill>
                  <a:schemeClr val="dk1"/>
                </a:solidFill>
                <a:latin typeface="Helvetica Neue"/>
                <a:ea typeface="Helvetica Neue"/>
                <a:cs typeface="Helvetica Neue"/>
                <a:sym typeface="Helvetica Neue"/>
              </a:rPr>
              <a:t>/ Ministério da Saúde, Secretaria de Ciência, Tecnologia e Insumos Estratégicos, Departamento de Assistência Farmacêutica. – Brasília : Ministério da Saúde, 2006. 148 p.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200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BRASIL. Ministério da Saúde. </a:t>
            </a:r>
            <a:r>
              <a:rPr b="1" i="0" lang="pt-BR" sz="1600" u="none" cap="none" strike="noStrike">
                <a:solidFill>
                  <a:schemeClr val="dk1"/>
                </a:solidFill>
                <a:latin typeface="Helvetica Neue"/>
                <a:ea typeface="Helvetica Neue"/>
                <a:cs typeface="Helvetica Neue"/>
                <a:sym typeface="Helvetica Neue"/>
              </a:rPr>
              <a:t>Manual de condutas para úlceras neurotróficas e traumáticas </a:t>
            </a:r>
            <a:r>
              <a:rPr b="0" i="0" lang="pt-BR" sz="1600" u="none" cap="none" strike="noStrike">
                <a:solidFill>
                  <a:schemeClr val="dk1"/>
                </a:solidFill>
                <a:latin typeface="Helvetica Neue"/>
                <a:ea typeface="Helvetica Neue"/>
                <a:cs typeface="Helvetica Neue"/>
                <a:sym typeface="Helvetica Neue"/>
              </a:rPr>
              <a:t>/ Ministério da Saúde, Secretaria de Políticas de Saúde, Departamento de Atenção Básica. - Brasília: Ministério da Saúde, 2002. Paginação 55.</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200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BRASIL. Ministério da Saúde. </a:t>
            </a:r>
            <a:r>
              <a:rPr b="1" i="0" lang="pt-BR" sz="1600" u="none" cap="none" strike="noStrike">
                <a:solidFill>
                  <a:schemeClr val="dk1"/>
                </a:solidFill>
                <a:latin typeface="Helvetica Neue"/>
                <a:ea typeface="Helvetica Neue"/>
                <a:cs typeface="Helvetica Neue"/>
                <a:sym typeface="Helvetica Neue"/>
              </a:rPr>
              <a:t>Portaria n° 871</a:t>
            </a:r>
            <a:r>
              <a:rPr b="0" i="0" lang="pt-BR" sz="1600" u="none" cap="none" strike="noStrike">
                <a:solidFill>
                  <a:schemeClr val="dk1"/>
                </a:solidFill>
                <a:latin typeface="Helvetica Neue"/>
                <a:ea typeface="Helvetica Neue"/>
                <a:cs typeface="Helvetica Neue"/>
                <a:sym typeface="Helvetica Neue"/>
              </a:rPr>
              <a:t>, de 3 de maio de 2006.</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00000"/>
              </a:lnSpc>
              <a:spcBef>
                <a:spcPts val="2000"/>
              </a:spcBef>
              <a:spcAft>
                <a:spcPts val="1000"/>
              </a:spcAft>
              <a:buClr>
                <a:schemeClr val="dk1"/>
              </a:buClr>
              <a:buSzPts val="1600"/>
              <a:buFont typeface="Arial"/>
              <a:buNone/>
            </a:pPr>
            <a:r>
              <a:rPr b="0" i="0" lang="pt-BR" sz="1600" u="none" cap="none" strike="noStrike">
                <a:solidFill>
                  <a:schemeClr val="dk1"/>
                </a:solidFill>
                <a:latin typeface="Helvetica Neue"/>
                <a:ea typeface="Helvetica Neue"/>
                <a:cs typeface="Helvetica Neue"/>
                <a:sym typeface="Helvetica Neue"/>
              </a:rPr>
              <a:t>BRASIL. Ministério da Saúde. </a:t>
            </a:r>
            <a:r>
              <a:rPr b="1" i="0" lang="pt-BR" sz="1600" u="none" cap="none" strike="noStrike">
                <a:solidFill>
                  <a:schemeClr val="dk1"/>
                </a:solidFill>
                <a:latin typeface="Helvetica Neue"/>
                <a:ea typeface="Helvetica Neue"/>
                <a:cs typeface="Helvetica Neue"/>
                <a:sym typeface="Helvetica Neue"/>
              </a:rPr>
              <a:t>Política Nacional de Práticas Integrativas e Complementares</a:t>
            </a:r>
            <a:r>
              <a:rPr b="0" i="0" lang="pt-BR" sz="1600" u="none" cap="none" strike="noStrike">
                <a:solidFill>
                  <a:schemeClr val="dk1"/>
                </a:solidFill>
                <a:latin typeface="Helvetica Neue"/>
                <a:ea typeface="Helvetica Neue"/>
                <a:cs typeface="Helvetica Neue"/>
                <a:sym typeface="Helvetica Neue"/>
              </a:rPr>
              <a:t>. Tiragem: 1.ª edição – 2006 – 20.000 Ministério da Saúde - Secretaria de Atenção à Saúde - Departamento de Atenção Básica. Coordenação Geral: Luis Fernando Rolim Sampaio. </a:t>
            </a:r>
            <a:endParaRPr b="0" i="0" sz="1600" u="none" cap="none" strike="noStrike">
              <a:solidFill>
                <a:schemeClr val="dk1"/>
              </a:solidFill>
              <a:latin typeface="Arial"/>
              <a:ea typeface="Arial"/>
              <a:cs typeface="Arial"/>
              <a:sym typeface="Arial"/>
            </a:endParaRPr>
          </a:p>
        </p:txBody>
      </p:sp>
      <p:sp>
        <p:nvSpPr>
          <p:cNvPr id="313" name="Google Shape;313;p43"/>
          <p:cNvSpPr txBox="1"/>
          <p:nvPr/>
        </p:nvSpPr>
        <p:spPr>
          <a:xfrm>
            <a:off x="606788" y="1302693"/>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7. REFERÊNCIAS BIBLIOGRÁFICAS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6"/>
          <p:cNvSpPr txBox="1"/>
          <p:nvPr/>
        </p:nvSpPr>
        <p:spPr>
          <a:xfrm>
            <a:off x="620644" y="1997587"/>
            <a:ext cx="6195900" cy="2862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120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Caros(as) participantes,</a:t>
            </a:r>
            <a:endParaRPr sz="16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Nesta aula, descreveremos a criação do Ambulatório de Tratamento de Feridas com as águas termais instituído no Balneário Municipal de Águas de Lindóia. Conheceremos a aplicação de alguns fitoterápicos associados a esse tratamento nas termas de Águas de Lindóia, cidade do estado de São Paulo.</a:t>
            </a:r>
            <a:endParaRPr>
              <a:solidFill>
                <a:schemeClr val="dk1"/>
              </a:solidFill>
            </a:endParaRPr>
          </a:p>
          <a:p>
            <a:pPr indent="0" lvl="0" marL="0" rtl="0" algn="just">
              <a:lnSpc>
                <a:spcPct val="150000"/>
              </a:lnSpc>
              <a:spcBef>
                <a:spcPts val="120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Bons estudos!</a:t>
            </a:r>
            <a:endParaRPr sz="1600">
              <a:solidFill>
                <a:schemeClr val="dk1"/>
              </a:solidFill>
              <a:latin typeface="Helvetica Neue"/>
              <a:ea typeface="Helvetica Neue"/>
              <a:cs typeface="Helvetica Neue"/>
              <a:sym typeface="Helvetica Neue"/>
            </a:endParaRPr>
          </a:p>
        </p:txBody>
      </p:sp>
      <p:sp>
        <p:nvSpPr>
          <p:cNvPr id="42" name="Google Shape;42;p6"/>
          <p:cNvSpPr txBox="1"/>
          <p:nvPr/>
        </p:nvSpPr>
        <p:spPr>
          <a:xfrm>
            <a:off x="620644" y="1321064"/>
            <a:ext cx="490732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pt-BR" sz="2000" u="none" cap="none" strike="noStrike">
                <a:solidFill>
                  <a:srgbClr val="316E32"/>
                </a:solidFill>
                <a:latin typeface="Helvetica Neue"/>
                <a:ea typeface="Helvetica Neue"/>
                <a:cs typeface="Helvetica Neue"/>
                <a:sym typeface="Helvetica Neue"/>
              </a:rPr>
              <a:t>3. BOAS-VINDAS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nvSpPr>
        <p:spPr>
          <a:xfrm>
            <a:off x="662380" y="1607226"/>
            <a:ext cx="10800000" cy="43293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00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BRASIL. Ministério da Saúde. Secretaria de Vigilância em saúde. </a:t>
            </a:r>
            <a:r>
              <a:rPr b="1" i="0" lang="pt-BR" sz="1600" u="none" cap="none" strike="noStrike">
                <a:solidFill>
                  <a:schemeClr val="dk1"/>
                </a:solidFill>
                <a:latin typeface="Helvetica Neue"/>
                <a:ea typeface="Helvetica Neue"/>
                <a:cs typeface="Helvetica Neue"/>
                <a:sym typeface="Helvetica Neue"/>
              </a:rPr>
              <a:t>Manual de condutas para tratamento de úlceras em hanseníase e diabetes</a:t>
            </a:r>
            <a:r>
              <a:rPr b="0" i="0" lang="pt-BR" sz="1600" u="none" cap="none" strike="noStrike">
                <a:solidFill>
                  <a:schemeClr val="dk1"/>
                </a:solidFill>
                <a:latin typeface="Helvetica Neue"/>
                <a:ea typeface="Helvetica Neue"/>
                <a:cs typeface="Helvetica Neue"/>
                <a:sym typeface="Helvetica Neue"/>
              </a:rPr>
              <a:t>. 2° edição. Brasília. 2008.</a:t>
            </a:r>
            <a:endParaRPr/>
          </a:p>
          <a:p>
            <a:pPr indent="0" lvl="0" marL="0" marR="0" rtl="0" algn="just">
              <a:lnSpc>
                <a:spcPct val="100000"/>
              </a:lnSpc>
              <a:spcBef>
                <a:spcPts val="200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BRASIL. Senado. </a:t>
            </a:r>
            <a:r>
              <a:rPr b="1" i="0" lang="pt-BR" sz="1600" u="none" cap="none" strike="noStrike">
                <a:solidFill>
                  <a:schemeClr val="dk1"/>
                </a:solidFill>
                <a:latin typeface="Helvetica Neue"/>
                <a:ea typeface="Helvetica Neue"/>
                <a:cs typeface="Helvetica Neue"/>
                <a:sym typeface="Helvetica Neue"/>
              </a:rPr>
              <a:t>Código de Águas e legislação correlata</a:t>
            </a:r>
            <a:r>
              <a:rPr b="0" i="0" lang="pt-BR" sz="1600" u="none" cap="none" strike="noStrike">
                <a:solidFill>
                  <a:schemeClr val="dk1"/>
                </a:solidFill>
                <a:latin typeface="Helvetica Neue"/>
                <a:ea typeface="Helvetica Neue"/>
                <a:cs typeface="Helvetica Neue"/>
                <a:sym typeface="Helvetica Neue"/>
              </a:rPr>
              <a:t>: atualizado até maio de 2002 Brasil. Código de águas (1934). Outros autores: Aguiar, Paulo Roberto Moraes de, org. Publicador: Brasília : Senado Federal, Subsecretaria de Edições Técnicas, 2003, 234 p.</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200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HELLMANN Fernando; RODRIGUES Daniel Maurício de Oliveira (Org.). </a:t>
            </a:r>
            <a:r>
              <a:rPr b="1" i="0" lang="pt-BR" sz="1600" u="none" cap="none" strike="noStrike">
                <a:solidFill>
                  <a:schemeClr val="dk1"/>
                </a:solidFill>
                <a:latin typeface="Helvetica Neue"/>
                <a:ea typeface="Helvetica Neue"/>
                <a:cs typeface="Helvetica Neue"/>
                <a:sym typeface="Helvetica Neue"/>
              </a:rPr>
              <a:t>Termalismo e Crenoterapia no Brasil e no mundo</a:t>
            </a:r>
            <a:r>
              <a:rPr b="0" i="0" lang="pt-BR" sz="1600" u="none" cap="none" strike="noStrike">
                <a:solidFill>
                  <a:schemeClr val="dk1"/>
                </a:solidFill>
                <a:latin typeface="Helvetica Neue"/>
                <a:ea typeface="Helvetica Neue"/>
                <a:cs typeface="Helvetica Neue"/>
                <a:sym typeface="Helvetica Neue"/>
              </a:rPr>
              <a:t>. Palhoça - SC: UNISUL, 2017. Disponível em: https://mundoeducacao.bol.uol.com.br/biologia/confrei.htm. Consulta 11-03-2020.</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2000"/>
              </a:spcBef>
              <a:spcAft>
                <a:spcPts val="0"/>
              </a:spcAft>
              <a:buClr>
                <a:srgbClr val="000000"/>
              </a:buClr>
              <a:buSzPts val="1600"/>
              <a:buFont typeface="Arial"/>
              <a:buNone/>
            </a:pPr>
            <a:r>
              <a:rPr b="0" i="0" lang="pt-BR" sz="1600" u="none" cap="none" strike="noStrike">
                <a:solidFill>
                  <a:schemeClr val="dk1"/>
                </a:solidFill>
                <a:latin typeface="Helvetica Neue"/>
                <a:ea typeface="Helvetica Neue"/>
                <a:cs typeface="Helvetica Neue"/>
                <a:sym typeface="Helvetica Neue"/>
              </a:rPr>
              <a:t>LAZZERINI, Fábio Tadeu. </a:t>
            </a:r>
            <a:r>
              <a:rPr b="1" i="0" lang="pt-BR" sz="1600" u="none" cap="none" strike="noStrike">
                <a:solidFill>
                  <a:schemeClr val="dk1"/>
                </a:solidFill>
                <a:latin typeface="Helvetica Neue"/>
                <a:ea typeface="Helvetica Neue"/>
                <a:cs typeface="Helvetica Neue"/>
                <a:sym typeface="Helvetica Neue"/>
              </a:rPr>
              <a:t>Fontes Hidrominerais do Brasil</a:t>
            </a:r>
            <a:r>
              <a:rPr b="0" i="0" lang="pt-BR" sz="1600" u="none" cap="none" strike="noStrike">
                <a:solidFill>
                  <a:schemeClr val="dk1"/>
                </a:solidFill>
                <a:latin typeface="Helvetica Neue"/>
                <a:ea typeface="Helvetica Neue"/>
                <a:cs typeface="Helvetica Neue"/>
                <a:sym typeface="Helvetica Neue"/>
              </a:rPr>
              <a:t>: componentes biologicamente ativos(BAC) naturais/ Fábio Tadeu Lazzerini. Rio Claro, 2014.</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00000"/>
              </a:lnSpc>
              <a:spcBef>
                <a:spcPts val="2000"/>
              </a:spcBef>
              <a:spcAft>
                <a:spcPts val="1000"/>
              </a:spcAft>
              <a:buClr>
                <a:schemeClr val="dk1"/>
              </a:buClr>
              <a:buSzPts val="1600"/>
              <a:buFont typeface="Arial"/>
              <a:buNone/>
            </a:pPr>
            <a:r>
              <a:rPr b="0" i="0" lang="pt-BR" sz="1600" u="none" cap="none" strike="noStrike">
                <a:solidFill>
                  <a:schemeClr val="dk1"/>
                </a:solidFill>
                <a:latin typeface="Helvetica Neue"/>
                <a:ea typeface="Helvetica Neue"/>
                <a:cs typeface="Helvetica Neue"/>
                <a:sym typeface="Helvetica Neue"/>
              </a:rPr>
              <a:t>MOURÃO, Benedictus Mário. </a:t>
            </a:r>
            <a:r>
              <a:rPr b="1" i="0" lang="pt-BR" sz="1600" u="none" cap="none" strike="noStrike">
                <a:solidFill>
                  <a:schemeClr val="dk1"/>
                </a:solidFill>
                <a:latin typeface="Helvetica Neue"/>
                <a:ea typeface="Helvetica Neue"/>
                <a:cs typeface="Helvetica Neue"/>
                <a:sym typeface="Helvetica Neue"/>
              </a:rPr>
              <a:t>Medicina hidrológica</a:t>
            </a:r>
            <a:r>
              <a:rPr b="0" i="0" lang="pt-BR" sz="1600" u="none" cap="none" strike="noStrike">
                <a:solidFill>
                  <a:schemeClr val="dk1"/>
                </a:solidFill>
                <a:latin typeface="Helvetica Neue"/>
                <a:ea typeface="Helvetica Neue"/>
                <a:cs typeface="Helvetica Neue"/>
                <a:sym typeface="Helvetica Neue"/>
              </a:rPr>
              <a:t>: moderna terapêutica das águas minerais e estâncias de cura. Poços de Caldas, Ed. Prisma. 1992</a:t>
            </a:r>
            <a:endParaRPr b="0" i="0" sz="1600" u="none" cap="none" strike="noStrike">
              <a:solidFill>
                <a:schemeClr val="dk1"/>
              </a:solidFill>
              <a:latin typeface="Helvetica Neue"/>
              <a:ea typeface="Helvetica Neue"/>
              <a:cs typeface="Helvetica Neue"/>
              <a:sym typeface="Helvetica Neue"/>
            </a:endParaRPr>
          </a:p>
        </p:txBody>
      </p:sp>
      <p:sp>
        <p:nvSpPr>
          <p:cNvPr id="320" name="Google Shape;320;p44"/>
          <p:cNvSpPr txBox="1"/>
          <p:nvPr/>
        </p:nvSpPr>
        <p:spPr>
          <a:xfrm>
            <a:off x="606788" y="1302693"/>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7. REFERÊNCIAS BIBLIOGRÁFICAS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nvSpPr>
        <p:spPr>
          <a:xfrm>
            <a:off x="661380" y="1607226"/>
            <a:ext cx="10800000" cy="42575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NEGRÃO,Sergio Garcia. </a:t>
            </a:r>
            <a:r>
              <a:rPr b="1" i="0" lang="pt-BR" sz="1400" u="none" cap="none" strike="noStrike">
                <a:solidFill>
                  <a:schemeClr val="dk1"/>
                </a:solidFill>
                <a:latin typeface="Helvetica Neue"/>
                <a:ea typeface="Helvetica Neue"/>
                <a:cs typeface="Helvetica Neue"/>
                <a:sym typeface="Helvetica Neue"/>
              </a:rPr>
              <a:t>Determinação de isótopos naturais de rádio de meias-vida longas</a:t>
            </a:r>
            <a:r>
              <a:rPr b="0" i="0" lang="pt-BR" sz="1400" u="none" cap="none" strike="noStrike">
                <a:solidFill>
                  <a:schemeClr val="dk1"/>
                </a:solidFill>
                <a:latin typeface="Helvetica Neue"/>
                <a:ea typeface="Helvetica Neue"/>
                <a:cs typeface="Helvetica Neue"/>
                <a:sym typeface="Helvetica Neue"/>
              </a:rPr>
              <a:t>, Ra 226 e Ra 228, em águas minerais utilizadas em Caxambu(MG) e Águas de Lindóia (SP). Dissertação de Mestrado em Ciências na Área de Tecnologia Nuclear, IPEN Autarquia associada à Universidade de São Paulo, 2012.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NUNES, S.; TAMURA, B.M. </a:t>
            </a:r>
            <a:r>
              <a:rPr b="1" i="0" lang="pt-BR" sz="1400" u="none" cap="none" strike="noStrike">
                <a:solidFill>
                  <a:schemeClr val="dk1"/>
                </a:solidFill>
                <a:latin typeface="Helvetica Neue"/>
                <a:ea typeface="Helvetica Neue"/>
                <a:cs typeface="Helvetica Neue"/>
                <a:sym typeface="Helvetica Neue"/>
              </a:rPr>
              <a:t>Revisão histórica das águas termais. </a:t>
            </a:r>
            <a:r>
              <a:rPr b="0" i="0" lang="pt-BR" sz="1400" u="none" cap="none" strike="noStrike">
                <a:solidFill>
                  <a:schemeClr val="dk1"/>
                </a:solidFill>
                <a:latin typeface="Helvetica Neue"/>
                <a:ea typeface="Helvetica Neue"/>
                <a:cs typeface="Helvetica Neue"/>
                <a:sym typeface="Helvetica Neue"/>
              </a:rPr>
              <a:t>Surg.Cosmet Dermatol.; 4 (3) : 252-258. 2012.</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ORGANIZACIÓN MUNDIAL DE  LA SALUD</a:t>
            </a:r>
            <a:r>
              <a:rPr b="1" i="0" lang="pt-BR" sz="1400" u="none" cap="none" strike="noStrike">
                <a:solidFill>
                  <a:schemeClr val="dk1"/>
                </a:solidFill>
                <a:latin typeface="Helvetica Neue"/>
                <a:ea typeface="Helvetica Neue"/>
                <a:cs typeface="Helvetica Neue"/>
                <a:sym typeface="Helvetica Neue"/>
              </a:rPr>
              <a:t>. Catalogación por la Biblioteca de la OMS</a:t>
            </a:r>
            <a:r>
              <a:rPr b="0" i="0" lang="pt-BR" sz="1400" u="none" cap="none" strike="noStrike">
                <a:solidFill>
                  <a:schemeClr val="dk1"/>
                </a:solidFill>
                <a:latin typeface="Helvetica Neue"/>
                <a:ea typeface="Helvetica Neue"/>
                <a:cs typeface="Helvetica Neue"/>
                <a:sym typeface="Helvetica Neue"/>
              </a:rPr>
              <a:t>: Estrategia de la OMS sobre medicina tradicional 2014-2023. Hong Kong SAR, China 2013.</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SILVA, José Paulo de Campos. </a:t>
            </a:r>
            <a:r>
              <a:rPr b="1" i="0" lang="pt-BR" sz="1400" u="none" cap="none" strike="noStrike">
                <a:solidFill>
                  <a:schemeClr val="dk1"/>
                </a:solidFill>
                <a:latin typeface="Helvetica Neue"/>
                <a:ea typeface="Helvetica Neue"/>
                <a:cs typeface="Helvetica Neue"/>
                <a:sym typeface="Helvetica Neue"/>
              </a:rPr>
              <a:t>Guia Histórico de Águas de Lindóia</a:t>
            </a:r>
            <a:r>
              <a:rPr b="0" i="0" lang="pt-BR" sz="1400" u="none" cap="none" strike="noStrike">
                <a:solidFill>
                  <a:schemeClr val="dk1"/>
                </a:solidFill>
                <a:latin typeface="Helvetica Neue"/>
                <a:ea typeface="Helvetica Neue"/>
                <a:cs typeface="Helvetica Neue"/>
                <a:sym typeface="Helvetica Neue"/>
              </a:rPr>
              <a:t>. Campinas SP. Átomos . 2005.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0"/>
              </a:spcBef>
              <a:spcAft>
                <a:spcPts val="0"/>
              </a:spcAft>
              <a:buClr>
                <a:srgbClr val="000000"/>
              </a:buClr>
              <a:buSzPts val="1400"/>
              <a:buFont typeface="Arial"/>
              <a:buNone/>
            </a:pPr>
            <a:r>
              <a:rPr b="0" i="0" lang="pt-BR" sz="1400" u="none" cap="none" strike="noStrike">
                <a:solidFill>
                  <a:schemeClr val="dk1"/>
                </a:solidFill>
                <a:latin typeface="Helvetica Neue"/>
                <a:ea typeface="Helvetica Neue"/>
                <a:cs typeface="Helvetica Neue"/>
                <a:sym typeface="Helvetica Neue"/>
              </a:rPr>
              <a:t>TAVEIRA, Denize Julia. </a:t>
            </a:r>
            <a:r>
              <a:rPr b="1" i="0" lang="pt-BR" sz="1400" u="none" cap="none" strike="noStrike">
                <a:solidFill>
                  <a:schemeClr val="dk1"/>
                </a:solidFill>
                <a:latin typeface="Helvetica Neue"/>
                <a:ea typeface="Helvetica Neue"/>
                <a:cs typeface="Helvetica Neue"/>
                <a:sym typeface="Helvetica Neue"/>
              </a:rPr>
              <a:t>Aplicação da Água Termal como Auxiliar no  Processo de Cicatrização de Úlcera Crônica, um Estudo de Caso feito em Águas de Lindóia</a:t>
            </a:r>
            <a:r>
              <a:rPr b="0" i="0" lang="pt-BR" sz="1400" u="none" cap="none" strike="noStrike">
                <a:solidFill>
                  <a:schemeClr val="dk1"/>
                </a:solidFill>
                <a:latin typeface="Helvetica Neue"/>
                <a:ea typeface="Helvetica Neue"/>
                <a:cs typeface="Helvetica Neue"/>
                <a:sym typeface="Helvetica Neue"/>
              </a:rPr>
              <a:t>.  Dissertação de Especialização em Dermatologia:feridas. S.P.: Uniaras, 2015.</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2000"/>
              </a:spcBef>
              <a:spcAft>
                <a:spcPts val="0"/>
              </a:spcAft>
              <a:buClr>
                <a:schemeClr val="dk1"/>
              </a:buClr>
              <a:buSzPts val="1400"/>
              <a:buFont typeface="Arial"/>
              <a:buNone/>
            </a:pPr>
            <a:r>
              <a:rPr b="0" i="0" lang="pt-BR" sz="1400" u="none" cap="none" strike="noStrike">
                <a:solidFill>
                  <a:schemeClr val="dk1"/>
                </a:solidFill>
                <a:latin typeface="Helvetica Neue"/>
                <a:ea typeface="Helvetica Neue"/>
                <a:cs typeface="Helvetica Neue"/>
                <a:sym typeface="Helvetica Neue"/>
              </a:rPr>
              <a:t>ESK, M.; TRENTINI, A.M</a:t>
            </a:r>
            <a:r>
              <a:rPr b="1" i="0" lang="pt-BR" sz="1400" u="none" cap="none" strike="noStrike">
                <a:solidFill>
                  <a:schemeClr val="dk1"/>
                </a:solidFill>
                <a:latin typeface="Helvetica Neue"/>
                <a:ea typeface="Helvetica Neue"/>
                <a:cs typeface="Helvetica Neue"/>
                <a:sym typeface="Helvetica Neue"/>
              </a:rPr>
              <a:t>. Herbarium Compêndio de Fitoterapia</a:t>
            </a:r>
            <a:r>
              <a:rPr b="0" i="0" lang="pt-BR" sz="1400" u="none" cap="none" strike="noStrike">
                <a:solidFill>
                  <a:schemeClr val="dk1"/>
                </a:solidFill>
                <a:latin typeface="Helvetica Neue"/>
                <a:ea typeface="Helvetica Neue"/>
                <a:cs typeface="Helvetica Neue"/>
                <a:sym typeface="Helvetica Neue"/>
              </a:rPr>
              <a:t>. Herbarium, Curitiba, 1994.</a:t>
            </a:r>
            <a:endParaRPr/>
          </a:p>
          <a:p>
            <a:pPr indent="0" lvl="0" marL="0" marR="0" rtl="0" algn="l">
              <a:lnSpc>
                <a:spcPct val="100000"/>
              </a:lnSpc>
              <a:spcBef>
                <a:spcPts val="2000"/>
              </a:spcBef>
              <a:spcAft>
                <a:spcPts val="1000"/>
              </a:spcAft>
              <a:buClr>
                <a:schemeClr val="dk1"/>
              </a:buClr>
              <a:buSzPts val="1400"/>
              <a:buFont typeface="Arial"/>
              <a:buNone/>
            </a:pPr>
            <a:r>
              <a:rPr b="0" i="0" lang="pt-BR" sz="1400" u="none" cap="none" strike="noStrike">
                <a:solidFill>
                  <a:schemeClr val="dk1"/>
                </a:solidFill>
                <a:latin typeface="Helvetica Neue"/>
                <a:ea typeface="Helvetica Neue"/>
                <a:cs typeface="Helvetica Neue"/>
                <a:sym typeface="Helvetica Neue"/>
              </a:rPr>
              <a:t>TOZZI, Miriam. </a:t>
            </a:r>
            <a:r>
              <a:rPr b="1" i="0" lang="pt-BR" sz="1400" u="none" cap="none" strike="noStrike">
                <a:solidFill>
                  <a:schemeClr val="dk1"/>
                </a:solidFill>
                <a:latin typeface="Helvetica Neue"/>
                <a:ea typeface="Helvetica Neue"/>
                <a:cs typeface="Helvetica Neue"/>
                <a:sym typeface="Helvetica Neue"/>
              </a:rPr>
              <a:t>A cidade das águas azuis.</a:t>
            </a:r>
            <a:r>
              <a:rPr b="0" i="0" lang="pt-BR" sz="1400" u="none" cap="none" strike="noStrike">
                <a:solidFill>
                  <a:schemeClr val="dk1"/>
                </a:solidFill>
                <a:latin typeface="Helvetica Neue"/>
                <a:ea typeface="Helvetica Neue"/>
                <a:cs typeface="Helvetica Neue"/>
                <a:sym typeface="Helvetica Neue"/>
              </a:rPr>
              <a:t> 1a. edição. Niterói: Zoomgraf, 1987.</a:t>
            </a:r>
            <a:endParaRPr b="0" i="0" sz="1400" u="none" cap="none" strike="noStrike">
              <a:solidFill>
                <a:schemeClr val="dk1"/>
              </a:solidFill>
              <a:latin typeface="Arial"/>
              <a:ea typeface="Arial"/>
              <a:cs typeface="Arial"/>
              <a:sym typeface="Arial"/>
            </a:endParaRPr>
          </a:p>
        </p:txBody>
      </p:sp>
      <p:sp>
        <p:nvSpPr>
          <p:cNvPr id="327" name="Google Shape;327;p45"/>
          <p:cNvSpPr txBox="1"/>
          <p:nvPr/>
        </p:nvSpPr>
        <p:spPr>
          <a:xfrm>
            <a:off x="606788" y="1302693"/>
            <a:ext cx="106812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7. REFERÊNCIAS BIBLIOGRÁFICAS</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7"/>
          <p:cNvSpPr txBox="1"/>
          <p:nvPr/>
        </p:nvSpPr>
        <p:spPr>
          <a:xfrm>
            <a:off x="700042" y="1411097"/>
            <a:ext cx="5200696"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Ministério da Saúde</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Atenção Primária à Saúde - SAPS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Saúde da Família - DESF</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Nacional de Práticas Integrativas e Complementares em Saúde – CNPICS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Secretaria de Gestão do Trabalho e da Educação na Saúde - SGTES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Departamento de Gestão da Educação na Saúde – DEGES</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Técnico Executiva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Daniel Miele Amado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 – CNPICS/DESF/SAPS/MS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Joseane Carvalho Costa – Universidade Federal do Sul e Sudeste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do Pará - UNIFESSPA</a:t>
            </a:r>
            <a:endParaRPr/>
          </a:p>
        </p:txBody>
      </p:sp>
      <p:sp>
        <p:nvSpPr>
          <p:cNvPr id="333" name="Google Shape;333;p7"/>
          <p:cNvSpPr/>
          <p:nvPr/>
        </p:nvSpPr>
        <p:spPr>
          <a:xfrm>
            <a:off x="6855671" y="1415421"/>
            <a:ext cx="3071446" cy="29546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Fundação Oswaldo Cruz</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Presidente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Nísia Trindade Lima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Chefe de Gabinete</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Valcler Rangel Fernandes</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 Escritório de Projetos da Presidência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Ana Paula Morgado Carneiro </a:t>
            </a:r>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sp>
        <p:nvSpPr>
          <p:cNvPr id="334" name="Google Shape;334;p7"/>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8"/>
          <p:cNvSpPr txBox="1"/>
          <p:nvPr/>
        </p:nvSpPr>
        <p:spPr>
          <a:xfrm>
            <a:off x="700043" y="718481"/>
            <a:ext cx="3186158" cy="3425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DO CURSO</a:t>
            </a:r>
            <a:endParaRPr b="0" i="0" sz="1200" u="none" cap="none" strike="noStrike">
              <a:solidFill>
                <a:srgbClr val="000000"/>
              </a:solidFill>
              <a:latin typeface="Helvetica Neue"/>
              <a:ea typeface="Helvetica Neue"/>
              <a:cs typeface="Helvetica Neue"/>
              <a:sym typeface="Helvetica Neue"/>
            </a:endParaRPr>
          </a:p>
        </p:txBody>
      </p:sp>
      <p:sp>
        <p:nvSpPr>
          <p:cNvPr id="340" name="Google Shape;340;p8"/>
          <p:cNvSpPr/>
          <p:nvPr/>
        </p:nvSpPr>
        <p:spPr>
          <a:xfrm>
            <a:off x="8305802" y="720008"/>
            <a:ext cx="3186156" cy="11648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CRÉDITOS DESTE RECURSO DIDÁTICO</a:t>
            </a:r>
            <a:endParaRPr/>
          </a:p>
          <a:p>
            <a:pPr indent="0" lvl="0" marL="0" marR="0" rtl="0" algn="l">
              <a:lnSpc>
                <a:spcPct val="150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Conteúdo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Denize Júlia Taveira</a:t>
            </a:r>
            <a:endParaRPr/>
          </a:p>
        </p:txBody>
      </p:sp>
      <p:sp>
        <p:nvSpPr>
          <p:cNvPr id="341" name="Google Shape;341;p8"/>
          <p:cNvSpPr/>
          <p:nvPr/>
        </p:nvSpPr>
        <p:spPr>
          <a:xfrm>
            <a:off x="4413736" y="1269128"/>
            <a:ext cx="3186158" cy="44975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e Acompanhamento Pedagógico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Facilitação para o AVASUS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Andrea Cristina Lovato Ribeiro</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Audrey Gonçalves de Souza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Produção Audiovisual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Eduardo Dias Abreu</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Animação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Leudo Lima</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Ilustração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Thiago Fagundes</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Web</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Henrique Augusto Queiroz Aragão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Diagramação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Allysson Matias Franco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Design Gráfico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Gabriel Cunha</a:t>
            </a:r>
            <a:endParaRPr b="0" i="0" sz="1200" u="none" cap="none" strike="noStrike">
              <a:solidFill>
                <a:srgbClr val="000000"/>
              </a:solidFill>
              <a:latin typeface="Helvetica Neue"/>
              <a:ea typeface="Helvetica Neue"/>
              <a:cs typeface="Helvetica Neue"/>
              <a:sym typeface="Helvetica Neue"/>
            </a:endParaRPr>
          </a:p>
        </p:txBody>
      </p:sp>
      <p:sp>
        <p:nvSpPr>
          <p:cNvPr id="342" name="Google Shape;342;p8"/>
          <p:cNvSpPr/>
          <p:nvPr/>
        </p:nvSpPr>
        <p:spPr>
          <a:xfrm>
            <a:off x="700042" y="204000"/>
            <a:ext cx="2183611" cy="509370"/>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None/>
            </a:pPr>
            <a:r>
              <a:rPr b="1" i="0" lang="pt-BR" sz="2000" u="none" cap="none" strike="noStrike">
                <a:solidFill>
                  <a:srgbClr val="000000"/>
                </a:solidFill>
                <a:latin typeface="Helvetica Neue"/>
                <a:ea typeface="Helvetica Neue"/>
                <a:cs typeface="Helvetica Neue"/>
                <a:sym typeface="Helvetica Neue"/>
              </a:rPr>
              <a:t>FICHA TÉCNICA</a:t>
            </a:r>
            <a:endParaRPr/>
          </a:p>
        </p:txBody>
      </p:sp>
      <p:sp>
        <p:nvSpPr>
          <p:cNvPr id="343" name="Google Shape;343;p8"/>
          <p:cNvSpPr txBox="1"/>
          <p:nvPr/>
        </p:nvSpPr>
        <p:spPr>
          <a:xfrm>
            <a:off x="700043" y="1404281"/>
            <a:ext cx="3186158" cy="3943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Geral </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Consultoria e Revisão de Conteúdos</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Paulo Roberto Sousa Rocha</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Silvana Cappelleti Nagai</a:t>
            </a:r>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Sônia Regina Evangelista Dantas </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e Design Educacional</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Coordenação de Produção</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Samuel Brauer Nascimento</a:t>
            </a:r>
            <a:endParaRPr/>
          </a:p>
          <a:p>
            <a:pPr indent="0" lvl="0" marL="0" marR="0" rtl="0" algn="l">
              <a:lnSpc>
                <a:spcPct val="150000"/>
              </a:lnSpc>
              <a:spcBef>
                <a:spcPts val="0"/>
              </a:spcBef>
              <a:spcAft>
                <a:spcPts val="0"/>
              </a:spcAft>
              <a:buNone/>
            </a:pPr>
            <a:r>
              <a:rPr b="1" i="0" lang="pt-BR" sz="1200" u="none" cap="none" strike="noStrike">
                <a:solidFill>
                  <a:srgbClr val="000000"/>
                </a:solidFill>
                <a:latin typeface="Helvetica Neue"/>
                <a:ea typeface="Helvetica Neue"/>
                <a:cs typeface="Helvetica Neue"/>
                <a:sym typeface="Helvetica Neue"/>
              </a:rPr>
              <a:t>Revisão Gramatical/Ortográfica e ABNT</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b="0" i="0" lang="pt-BR" sz="1200" u="none" cap="none" strike="noStrike">
                <a:solidFill>
                  <a:srgbClr val="000000"/>
                </a:solidFill>
                <a:latin typeface="Helvetica Neue"/>
                <a:ea typeface="Helvetica Neue"/>
                <a:cs typeface="Helvetica Neue"/>
                <a:sym typeface="Helvetica Neue"/>
              </a:rPr>
              <a:t>Luciana Barreto Machado Rezende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id="48" name="Google Shape;48;p27"/>
          <p:cNvPicPr preferRelativeResize="0"/>
          <p:nvPr/>
        </p:nvPicPr>
        <p:blipFill rotWithShape="1">
          <a:blip r:embed="rId3">
            <a:alphaModFix/>
          </a:blip>
          <a:srcRect b="0" l="0" r="0" t="0"/>
          <a:stretch/>
        </p:blipFill>
        <p:spPr>
          <a:xfrm>
            <a:off x="1461360" y="3178972"/>
            <a:ext cx="3580929" cy="2887583"/>
          </a:xfrm>
          <a:prstGeom prst="rect">
            <a:avLst/>
          </a:prstGeom>
          <a:noFill/>
          <a:ln>
            <a:noFill/>
          </a:ln>
        </p:spPr>
      </p:pic>
      <p:grpSp>
        <p:nvGrpSpPr>
          <p:cNvPr id="49" name="Google Shape;49;p27"/>
          <p:cNvGrpSpPr/>
          <p:nvPr/>
        </p:nvGrpSpPr>
        <p:grpSpPr>
          <a:xfrm rot="10800000">
            <a:off x="5305711" y="3178972"/>
            <a:ext cx="4412201" cy="2887583"/>
            <a:chOff x="1461360" y="3178972"/>
            <a:chExt cx="4412201" cy="2887583"/>
          </a:xfrm>
        </p:grpSpPr>
        <p:pic>
          <p:nvPicPr>
            <p:cNvPr id="50" name="Google Shape;50;p27"/>
            <p:cNvPicPr preferRelativeResize="0"/>
            <p:nvPr/>
          </p:nvPicPr>
          <p:blipFill rotWithShape="1">
            <a:blip r:embed="rId3">
              <a:alphaModFix/>
            </a:blip>
            <a:srcRect b="0" l="0" r="0" t="0"/>
            <a:stretch/>
          </p:blipFill>
          <p:spPr>
            <a:xfrm>
              <a:off x="1461360" y="3178972"/>
              <a:ext cx="3580929" cy="2887583"/>
            </a:xfrm>
            <a:prstGeom prst="rect">
              <a:avLst/>
            </a:prstGeom>
            <a:noFill/>
            <a:ln>
              <a:noFill/>
            </a:ln>
          </p:spPr>
        </p:pic>
        <p:pic>
          <p:nvPicPr>
            <p:cNvPr id="51" name="Google Shape;51;p27"/>
            <p:cNvPicPr preferRelativeResize="0"/>
            <p:nvPr/>
          </p:nvPicPr>
          <p:blipFill rotWithShape="1">
            <a:blip r:embed="rId3">
              <a:alphaModFix/>
            </a:blip>
            <a:srcRect b="0" l="0" r="0" t="0"/>
            <a:stretch/>
          </p:blipFill>
          <p:spPr>
            <a:xfrm>
              <a:off x="2292632" y="3178972"/>
              <a:ext cx="3580929" cy="2887583"/>
            </a:xfrm>
            <a:prstGeom prst="rect">
              <a:avLst/>
            </a:prstGeom>
            <a:noFill/>
            <a:ln>
              <a:noFill/>
            </a:ln>
          </p:spPr>
        </p:pic>
      </p:grpSp>
      <p:pic>
        <p:nvPicPr>
          <p:cNvPr id="52" name="Google Shape;52;p27"/>
          <p:cNvPicPr preferRelativeResize="0"/>
          <p:nvPr/>
        </p:nvPicPr>
        <p:blipFill rotWithShape="1">
          <a:blip r:embed="rId4">
            <a:alphaModFix/>
          </a:blip>
          <a:srcRect b="0" l="0" r="0" t="0"/>
          <a:stretch/>
        </p:blipFill>
        <p:spPr>
          <a:xfrm>
            <a:off x="8886640" y="3523969"/>
            <a:ext cx="1511682" cy="1511682"/>
          </a:xfrm>
          <a:prstGeom prst="rect">
            <a:avLst/>
          </a:prstGeom>
          <a:noFill/>
          <a:ln>
            <a:noFill/>
          </a:ln>
        </p:spPr>
      </p:pic>
      <p:sp>
        <p:nvSpPr>
          <p:cNvPr id="53" name="Google Shape;53;p27"/>
          <p:cNvSpPr txBox="1"/>
          <p:nvPr/>
        </p:nvSpPr>
        <p:spPr>
          <a:xfrm>
            <a:off x="1399309" y="1892535"/>
            <a:ext cx="9338100" cy="708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Duas definições são importantes para que possamos introduzir o  tratamento de feridas com águas termais, a saber:</a:t>
            </a:r>
            <a:endParaRPr sz="1600">
              <a:solidFill>
                <a:schemeClr val="dk1"/>
              </a:solidFill>
              <a:latin typeface="Helvetica Neue"/>
              <a:ea typeface="Helvetica Neue"/>
              <a:cs typeface="Helvetica Neue"/>
              <a:sym typeface="Helvetica Neue"/>
            </a:endParaRPr>
          </a:p>
        </p:txBody>
      </p:sp>
      <p:sp>
        <p:nvSpPr>
          <p:cNvPr id="54" name="Google Shape;54;p27"/>
          <p:cNvSpPr txBox="1"/>
          <p:nvPr/>
        </p:nvSpPr>
        <p:spPr>
          <a:xfrm>
            <a:off x="606789" y="1310331"/>
            <a:ext cx="745082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INTRODUÇÃO</a:t>
            </a:r>
            <a:endParaRPr b="0" i="0" sz="2000" u="none" cap="none" strike="noStrike">
              <a:solidFill>
                <a:srgbClr val="316E32"/>
              </a:solidFill>
              <a:latin typeface="Arial"/>
              <a:ea typeface="Arial"/>
              <a:cs typeface="Arial"/>
              <a:sym typeface="Arial"/>
            </a:endParaRPr>
          </a:p>
        </p:txBody>
      </p:sp>
      <p:sp>
        <p:nvSpPr>
          <p:cNvPr id="55" name="Google Shape;55;p27"/>
          <p:cNvSpPr txBox="1"/>
          <p:nvPr/>
        </p:nvSpPr>
        <p:spPr>
          <a:xfrm>
            <a:off x="1724782" y="3622718"/>
            <a:ext cx="3054900" cy="2185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TERMALISMO SOCIAL: </a:t>
            </a:r>
            <a:r>
              <a:rPr b="1" lang="pt-BR" sz="1600">
                <a:solidFill>
                  <a:schemeClr val="lt1"/>
                </a:solidFill>
                <a:latin typeface="Helvetica Neue"/>
                <a:ea typeface="Helvetica Neue"/>
                <a:cs typeface="Helvetica Neue"/>
                <a:sym typeface="Helvetica Neue"/>
              </a:rPr>
              <a:t>Compreende as diferentes maneiras de utilização da água minero-medicinal e a sua 	aplicação em tratamentos de saúde.</a:t>
            </a:r>
            <a:endParaRPr b="0" i="0" sz="1400" u="none" cap="none" strike="noStrike">
              <a:solidFill>
                <a:srgbClr val="000000"/>
              </a:solidFill>
              <a:latin typeface="Arial"/>
              <a:ea typeface="Arial"/>
              <a:cs typeface="Arial"/>
              <a:sym typeface="Arial"/>
            </a:endParaRPr>
          </a:p>
        </p:txBody>
      </p:sp>
      <p:sp>
        <p:nvSpPr>
          <p:cNvPr id="56" name="Google Shape;56;p27"/>
          <p:cNvSpPr txBox="1"/>
          <p:nvPr/>
        </p:nvSpPr>
        <p:spPr>
          <a:xfrm>
            <a:off x="5574999" y="3641120"/>
            <a:ext cx="3762300" cy="2185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CRENOTERAPIA: </a:t>
            </a:r>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Consiste na indicação e uso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de águas minero-medicinais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com finalidade terapêutica </a:t>
            </a:r>
            <a:endParaRPr b="1"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Font typeface="Arial"/>
              <a:buNone/>
            </a:pPr>
            <a:r>
              <a:rPr b="1" lang="pt-BR" sz="1600">
                <a:solidFill>
                  <a:schemeClr val="lt1"/>
                </a:solidFill>
                <a:latin typeface="Helvetica Neue"/>
                <a:ea typeface="Helvetica Neue"/>
                <a:cs typeface="Helvetica Neue"/>
                <a:sym typeface="Helvetica Neue"/>
              </a:rPr>
              <a:t>atuando de maneira complementar aos demais tratamentos de saúde.</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nvSpPr>
        <p:spPr>
          <a:xfrm>
            <a:off x="739192" y="2288744"/>
            <a:ext cx="50145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As águas minerais brasileiras são classificadas de acordo com o Código de Águas Minerais, que as define, em seu art. 1º, como “aquelas provenientes de fontes naturais ou de fontes artificialmente captadas que possuem composição química ou propriedades físicas ou físico-químicas distintas das águas comuns, com características que lhes confiram uma ação medicamentosa”. (Decreto-Lei n° 7.841, de 08/08/1945).</a:t>
            </a:r>
            <a:endParaRPr sz="1600">
              <a:solidFill>
                <a:schemeClr val="dk1"/>
              </a:solidFill>
              <a:latin typeface="Helvetica Neue"/>
              <a:ea typeface="Helvetica Neue"/>
              <a:cs typeface="Helvetica Neue"/>
              <a:sym typeface="Helvetica Neue"/>
            </a:endParaRPr>
          </a:p>
        </p:txBody>
      </p:sp>
      <p:pic>
        <p:nvPicPr>
          <p:cNvPr id="63" name="Google Shape;63;p2"/>
          <p:cNvPicPr preferRelativeResize="0"/>
          <p:nvPr/>
        </p:nvPicPr>
        <p:blipFill rotWithShape="1">
          <a:blip r:embed="rId3">
            <a:alphaModFix/>
          </a:blip>
          <a:srcRect b="0" l="0" r="0" t="0"/>
          <a:stretch/>
        </p:blipFill>
        <p:spPr>
          <a:xfrm>
            <a:off x="6570691" y="2473166"/>
            <a:ext cx="4882117" cy="3231857"/>
          </a:xfrm>
          <a:prstGeom prst="rect">
            <a:avLst/>
          </a:prstGeom>
          <a:noFill/>
          <a:ln>
            <a:noFill/>
          </a:ln>
        </p:spPr>
      </p:pic>
      <p:sp>
        <p:nvSpPr>
          <p:cNvPr id="64" name="Google Shape;64;p2"/>
          <p:cNvSpPr txBox="1"/>
          <p:nvPr/>
        </p:nvSpPr>
        <p:spPr>
          <a:xfrm>
            <a:off x="6570691" y="5705023"/>
            <a:ext cx="4882117"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191B26"/>
                </a:solidFill>
                <a:latin typeface="Helvetica Neue"/>
                <a:ea typeface="Helvetica Neue"/>
                <a:cs typeface="Helvetica Neue"/>
                <a:sym typeface="Helvetica Neue"/>
              </a:rPr>
              <a:t>Fonte: PublicDomainPictures por Pixabay</a:t>
            </a:r>
            <a:r>
              <a:rPr b="0" i="0" lang="pt-BR" sz="1200" u="none" cap="none" strike="noStrike">
                <a:solidFill>
                  <a:srgbClr val="191B26"/>
                </a:solidFill>
                <a:highlight>
                  <a:srgbClr val="FFFFFF"/>
                </a:highlight>
                <a:latin typeface="Helvetica Neue"/>
                <a:ea typeface="Helvetica Neue"/>
                <a:cs typeface="Helvetica Neue"/>
                <a:sym typeface="Helvetica Neue"/>
              </a:rPr>
              <a:t> </a:t>
            </a:r>
            <a:endParaRPr b="0" i="0" sz="1200" u="none" cap="none" strike="noStrike">
              <a:solidFill>
                <a:srgbClr val="000000"/>
              </a:solidFill>
              <a:latin typeface="Helvetica Neue"/>
              <a:ea typeface="Helvetica Neue"/>
              <a:cs typeface="Helvetica Neue"/>
              <a:sym typeface="Helvetica Neue"/>
            </a:endParaRPr>
          </a:p>
        </p:txBody>
      </p:sp>
      <p:sp>
        <p:nvSpPr>
          <p:cNvPr id="65" name="Google Shape;65;p2"/>
          <p:cNvSpPr txBox="1"/>
          <p:nvPr/>
        </p:nvSpPr>
        <p:spPr>
          <a:xfrm>
            <a:off x="606789" y="1310331"/>
            <a:ext cx="745082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INTRODUÇÃO</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e1cfbf93c1_1_11"/>
          <p:cNvSpPr txBox="1"/>
          <p:nvPr/>
        </p:nvSpPr>
        <p:spPr>
          <a:xfrm>
            <a:off x="739192" y="1956172"/>
            <a:ext cx="5014500" cy="2555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A Política Nacional de Práticas Integrativas e Complementares do Sistema Único de Saúde inclui o Termalismo Social e a Crenoterapia como práticas integrativas e complementares em saúde (BRASIL, 2006). Esse movimento é crescente e bem aceito pela população, que já utiliza esses conhecimentos através do senso comum de sabedoria ancestral.</a:t>
            </a:r>
            <a:endParaRPr sz="1600">
              <a:solidFill>
                <a:schemeClr val="dk1"/>
              </a:solidFill>
              <a:latin typeface="Helvetica Neue"/>
              <a:ea typeface="Helvetica Neue"/>
              <a:cs typeface="Helvetica Neue"/>
              <a:sym typeface="Helvetica Neue"/>
            </a:endParaRPr>
          </a:p>
        </p:txBody>
      </p:sp>
      <p:sp>
        <p:nvSpPr>
          <p:cNvPr id="72" name="Google Shape;72;ge1cfbf93c1_1_11"/>
          <p:cNvSpPr txBox="1"/>
          <p:nvPr/>
        </p:nvSpPr>
        <p:spPr>
          <a:xfrm>
            <a:off x="7817848" y="-1189058"/>
            <a:ext cx="3000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Arial"/>
                <a:ea typeface="Arial"/>
                <a:cs typeface="Arial"/>
                <a:sym typeface="Arial"/>
              </a:rPr>
              <a:t>https://bvsms.saude.gov.br/bvs/publicacoes/politica_nacional_praticas_integrativas_complementares_2ed.pdf</a:t>
            </a:r>
            <a:endParaRPr b="0" i="0" sz="1400" u="none" cap="none" strike="noStrike">
              <a:solidFill>
                <a:srgbClr val="FF0000"/>
              </a:solidFill>
              <a:latin typeface="Arial"/>
              <a:ea typeface="Arial"/>
              <a:cs typeface="Arial"/>
              <a:sym typeface="Arial"/>
            </a:endParaRPr>
          </a:p>
        </p:txBody>
      </p:sp>
      <p:pic>
        <p:nvPicPr>
          <p:cNvPr id="73" name="Google Shape;73;ge1cfbf93c1_1_11"/>
          <p:cNvPicPr preferRelativeResize="0"/>
          <p:nvPr/>
        </p:nvPicPr>
        <p:blipFill rotWithShape="1">
          <a:blip r:embed="rId3">
            <a:alphaModFix/>
          </a:blip>
          <a:srcRect b="0" l="0" r="0" t="0"/>
          <a:stretch/>
        </p:blipFill>
        <p:spPr>
          <a:xfrm>
            <a:off x="7707725" y="1657475"/>
            <a:ext cx="3071351" cy="4277100"/>
          </a:xfrm>
          <a:prstGeom prst="rect">
            <a:avLst/>
          </a:prstGeom>
          <a:noFill/>
          <a:ln>
            <a:noFill/>
          </a:ln>
        </p:spPr>
      </p:pic>
      <p:sp>
        <p:nvSpPr>
          <p:cNvPr id="74" name="Google Shape;74;ge1cfbf93c1_1_11"/>
          <p:cNvSpPr txBox="1"/>
          <p:nvPr/>
        </p:nvSpPr>
        <p:spPr>
          <a:xfrm>
            <a:off x="7707725" y="5934575"/>
            <a:ext cx="3071351" cy="73863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Política Nacional de Práticas Integrativas </a:t>
            </a:r>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e Complementares no SUS</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Ministério da Saúde, 2015</a:t>
            </a:r>
            <a:endParaRPr b="0" i="0" sz="1200" u="none" cap="none" strike="noStrike">
              <a:solidFill>
                <a:srgbClr val="000000"/>
              </a:solidFill>
              <a:latin typeface="Helvetica Neue"/>
              <a:ea typeface="Helvetica Neue"/>
              <a:cs typeface="Helvetica Neue"/>
              <a:sym typeface="Helvetica Neue"/>
            </a:endParaRPr>
          </a:p>
        </p:txBody>
      </p:sp>
      <p:pic>
        <p:nvPicPr>
          <p:cNvPr id="75" name="Google Shape;75;ge1cfbf93c1_1_11">
            <a:hlinkClick r:id="rId4"/>
          </p:cNvPr>
          <p:cNvPicPr preferRelativeResize="0"/>
          <p:nvPr/>
        </p:nvPicPr>
        <p:blipFill rotWithShape="1">
          <a:blip r:embed="rId5">
            <a:alphaModFix/>
          </a:blip>
          <a:srcRect b="0" l="0" r="0" t="0"/>
          <a:stretch/>
        </p:blipFill>
        <p:spPr>
          <a:xfrm>
            <a:off x="10817848" y="5293925"/>
            <a:ext cx="693582" cy="646275"/>
          </a:xfrm>
          <a:prstGeom prst="rect">
            <a:avLst/>
          </a:prstGeom>
          <a:noFill/>
          <a:ln>
            <a:noFill/>
          </a:ln>
        </p:spPr>
      </p:pic>
      <p:sp>
        <p:nvSpPr>
          <p:cNvPr id="76" name="Google Shape;76;ge1cfbf93c1_1_11"/>
          <p:cNvSpPr txBox="1"/>
          <p:nvPr/>
        </p:nvSpPr>
        <p:spPr>
          <a:xfrm>
            <a:off x="606789" y="1310331"/>
            <a:ext cx="4175073"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4. INTRODUÇÃO</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28"/>
          <p:cNvPicPr preferRelativeResize="0"/>
          <p:nvPr/>
        </p:nvPicPr>
        <p:blipFill rotWithShape="1">
          <a:blip r:embed="rId3">
            <a:alphaModFix/>
          </a:blip>
          <a:srcRect b="0" l="0" r="0" t="0"/>
          <a:stretch/>
        </p:blipFill>
        <p:spPr>
          <a:xfrm flipH="1" rot="10800000">
            <a:off x="1552673" y="2959248"/>
            <a:ext cx="5449173" cy="781233"/>
          </a:xfrm>
          <a:prstGeom prst="rect">
            <a:avLst/>
          </a:prstGeom>
          <a:noFill/>
          <a:ln>
            <a:noFill/>
          </a:ln>
        </p:spPr>
      </p:pic>
      <p:sp>
        <p:nvSpPr>
          <p:cNvPr id="83" name="Google Shape;83;p28"/>
          <p:cNvSpPr txBox="1"/>
          <p:nvPr/>
        </p:nvSpPr>
        <p:spPr>
          <a:xfrm>
            <a:off x="1524963" y="4090171"/>
            <a:ext cx="9069000" cy="21858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No Brasil, a Crenoterapia foi introduzida junto com a colonização portuguesa, que trouxe ao país o hábito de usar águas minerais para o tratamento de saúde. As águas termais já eram conhecidas e utilizadas pela população local tanto por parte dos tropeiros quanto dos bandeirantes. O maior desenvolvimento do Termalismo se deu com a chegada da família real ao Brasil e os subsequentes hábitos europeus. Nesse contexto, destacam-se as águas termais de Santa Catarina, Goiás, São Paulo e Minas Gerais. (HELLMAN 2017).</a:t>
            </a:r>
            <a:endParaRPr b="0" i="0" sz="1400" u="none" cap="none" strike="noStrike">
              <a:solidFill>
                <a:srgbClr val="000000"/>
              </a:solidFill>
              <a:latin typeface="Arial"/>
              <a:ea typeface="Arial"/>
              <a:cs typeface="Arial"/>
              <a:sym typeface="Arial"/>
            </a:endParaRPr>
          </a:p>
        </p:txBody>
      </p:sp>
      <p:sp>
        <p:nvSpPr>
          <p:cNvPr id="84" name="Google Shape;84;p28"/>
          <p:cNvSpPr txBox="1"/>
          <p:nvPr/>
        </p:nvSpPr>
        <p:spPr>
          <a:xfrm>
            <a:off x="640099" y="1317750"/>
            <a:ext cx="5449173"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HISTÓRIA DO TERMALISMO NO BRASIL</a:t>
            </a:r>
            <a:endParaRPr b="0" i="0" sz="2000" u="none" cap="none" strike="noStrike">
              <a:solidFill>
                <a:srgbClr val="316E32"/>
              </a:solidFill>
              <a:latin typeface="Arial"/>
              <a:ea typeface="Arial"/>
              <a:cs typeface="Arial"/>
              <a:sym typeface="Arial"/>
            </a:endParaRPr>
          </a:p>
        </p:txBody>
      </p:sp>
      <p:pic>
        <p:nvPicPr>
          <p:cNvPr id="85" name="Google Shape;85;p28"/>
          <p:cNvPicPr preferRelativeResize="0"/>
          <p:nvPr/>
        </p:nvPicPr>
        <p:blipFill rotWithShape="1">
          <a:blip r:embed="rId4">
            <a:alphaModFix/>
          </a:blip>
          <a:srcRect b="0" l="0" r="0" t="0"/>
          <a:stretch/>
        </p:blipFill>
        <p:spPr>
          <a:xfrm>
            <a:off x="1552673" y="2048124"/>
            <a:ext cx="1523802" cy="772944"/>
          </a:xfrm>
          <a:prstGeom prst="rect">
            <a:avLst/>
          </a:prstGeom>
          <a:noFill/>
          <a:ln>
            <a:noFill/>
          </a:ln>
        </p:spPr>
      </p:pic>
      <p:pic>
        <p:nvPicPr>
          <p:cNvPr id="86" name="Google Shape;86;p28"/>
          <p:cNvPicPr preferRelativeResize="0"/>
          <p:nvPr/>
        </p:nvPicPr>
        <p:blipFill rotWithShape="1">
          <a:blip r:embed="rId3">
            <a:alphaModFix/>
          </a:blip>
          <a:srcRect b="0" l="0" r="0" t="0"/>
          <a:stretch/>
        </p:blipFill>
        <p:spPr>
          <a:xfrm flipH="1" rot="10800000">
            <a:off x="5057873" y="2959248"/>
            <a:ext cx="5449173" cy="781233"/>
          </a:xfrm>
          <a:prstGeom prst="rect">
            <a:avLst/>
          </a:prstGeom>
          <a:noFill/>
          <a:ln>
            <a:noFill/>
          </a:ln>
        </p:spPr>
      </p:pic>
      <p:sp>
        <p:nvSpPr>
          <p:cNvPr id="87" name="Google Shape;87;p28"/>
          <p:cNvSpPr txBox="1"/>
          <p:nvPr/>
        </p:nvSpPr>
        <p:spPr>
          <a:xfrm>
            <a:off x="1769338" y="2985681"/>
            <a:ext cx="85803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1" i="0" lang="pt-BR" sz="1600" u="none" cap="none" strike="noStrike">
                <a:solidFill>
                  <a:schemeClr val="lt1"/>
                </a:solidFill>
                <a:latin typeface="Helvetica Neue"/>
                <a:ea typeface="Helvetica Neue"/>
                <a:cs typeface="Helvetica Neue"/>
                <a:sym typeface="Helvetica Neue"/>
              </a:rPr>
              <a:t>Antes de iniciar a sua leitura, sugerimos que confira a História do Termalismo no Brasil, de forma  dinâmica. Clique </a:t>
            </a:r>
            <a:r>
              <a:rPr b="1" i="0" lang="pt-BR" sz="1600" u="sng" cap="none" strike="noStrike">
                <a:solidFill>
                  <a:schemeClr val="lt1"/>
                </a:solidFill>
                <a:latin typeface="Helvetica Neue"/>
                <a:ea typeface="Helvetica Neue"/>
                <a:cs typeface="Helvetica Neue"/>
                <a:sym typeface="Helvetica Neue"/>
                <a:hlinkClick r:id="rId5">
                  <a:extLst>
                    <a:ext uri="{A12FA001-AC4F-418D-AE19-62706E023703}">
                      <ahyp:hlinkClr val="tx"/>
                    </a:ext>
                  </a:extLst>
                </a:hlinkClick>
              </a:rPr>
              <a:t>aqui</a:t>
            </a:r>
            <a:r>
              <a:rPr b="1" i="0" lang="pt-BR" sz="1600" u="none" cap="none" strike="noStrike">
                <a:solidFill>
                  <a:schemeClr val="lt1"/>
                </a:solidFill>
                <a:latin typeface="Helvetica Neue"/>
                <a:ea typeface="Helvetica Neue"/>
                <a:cs typeface="Helvetica Neue"/>
                <a:sym typeface="Helvetica Neue"/>
              </a:rPr>
              <a:t> e veja. </a:t>
            </a:r>
            <a:r>
              <a:rPr b="1" i="0" lang="pt-BR" sz="1600" u="none" cap="none" strike="noStrike">
                <a:solidFill>
                  <a:srgbClr val="FFFF00"/>
                </a:solidFill>
                <a:latin typeface="Helvetica Neue"/>
                <a:ea typeface="Helvetica Neue"/>
                <a:cs typeface="Helvetica Neue"/>
                <a:sym typeface="Helvetica Neue"/>
                <a:extLst>
                  <a:ext uri="http://customooxmlschemas.google.com/">
                    <go:slidesCustomData xmlns:go="http://customooxmlschemas.google.com/" textRoundtripDataId="0"/>
                  </a:ext>
                </a:extLst>
              </a:rPr>
              <a:t>(ANIMAÇÃO GDRIVE)</a:t>
            </a:r>
            <a:endParaRPr b="1" i="0" sz="1600" u="none" cap="none" strike="noStrike">
              <a:solidFill>
                <a:srgbClr val="FFFF00"/>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9"/>
          <p:cNvSpPr txBox="1"/>
          <p:nvPr/>
        </p:nvSpPr>
        <p:spPr>
          <a:xfrm>
            <a:off x="598725" y="2282228"/>
            <a:ext cx="4983000" cy="3294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No início do século XIX, o Termalismo  chegou a ser disciplina conceituada e valorizada, presente em escolas médicas, como a Universidade Federal de Minas Gerais e a Universidade Federal do Rio de Janeiro. Essa produção científica sofreu considerável redução, bem como a divulgação com as mudanças surgidas na área da medicina e a produção social da saúde como um todo, após o término da Segunda Guerra Mundial. </a:t>
            </a:r>
            <a:endParaRPr b="0" i="0" sz="1600" u="none" cap="none" strike="noStrike">
              <a:solidFill>
                <a:schemeClr val="dk1"/>
              </a:solidFill>
              <a:latin typeface="Helvetica Neue"/>
              <a:ea typeface="Helvetica Neue"/>
              <a:cs typeface="Helvetica Neue"/>
              <a:sym typeface="Helvetica Neue"/>
            </a:endParaRPr>
          </a:p>
        </p:txBody>
      </p:sp>
      <p:pic>
        <p:nvPicPr>
          <p:cNvPr id="94" name="Google Shape;94;p29"/>
          <p:cNvPicPr preferRelativeResize="0"/>
          <p:nvPr/>
        </p:nvPicPr>
        <p:blipFill rotWithShape="1">
          <a:blip r:embed="rId3">
            <a:alphaModFix/>
          </a:blip>
          <a:srcRect b="11391" l="0" r="0" t="13577"/>
          <a:stretch/>
        </p:blipFill>
        <p:spPr>
          <a:xfrm>
            <a:off x="5980723" y="2444844"/>
            <a:ext cx="5612552" cy="3176855"/>
          </a:xfrm>
          <a:prstGeom prst="rect">
            <a:avLst/>
          </a:prstGeom>
          <a:noFill/>
          <a:ln>
            <a:noFill/>
          </a:ln>
        </p:spPr>
      </p:pic>
      <p:sp>
        <p:nvSpPr>
          <p:cNvPr id="95" name="Google Shape;95;p29"/>
          <p:cNvSpPr txBox="1"/>
          <p:nvPr/>
        </p:nvSpPr>
        <p:spPr>
          <a:xfrm>
            <a:off x="5980723" y="5621699"/>
            <a:ext cx="5612552"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Imagem: antiga faculdade de medicina da UFMG</a:t>
            </a:r>
            <a:endParaRPr b="0" i="0" sz="1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Helvetica Neue"/>
                <a:ea typeface="Helvetica Neue"/>
                <a:cs typeface="Helvetica Neue"/>
                <a:sym typeface="Helvetica Neue"/>
              </a:rPr>
              <a:t>Fonte: https://www.ufmg.br/90anos/ufmg-em-imagens/</a:t>
            </a:r>
            <a:endParaRPr b="0" i="0" sz="1200" u="none" cap="none" strike="noStrike">
              <a:solidFill>
                <a:srgbClr val="000000"/>
              </a:solidFill>
              <a:latin typeface="Helvetica Neue"/>
              <a:ea typeface="Helvetica Neue"/>
              <a:cs typeface="Helvetica Neue"/>
              <a:sym typeface="Helvetica Neue"/>
            </a:endParaRPr>
          </a:p>
        </p:txBody>
      </p:sp>
      <p:sp>
        <p:nvSpPr>
          <p:cNvPr id="96" name="Google Shape;96;p29"/>
          <p:cNvSpPr txBox="1"/>
          <p:nvPr/>
        </p:nvSpPr>
        <p:spPr>
          <a:xfrm>
            <a:off x="640099" y="1317750"/>
            <a:ext cx="10681249"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HISTÓRIA DO TERMALISMO NO BRASIL</a:t>
            </a:r>
            <a:endParaRPr b="0" i="0" sz="2000" u="none" cap="none" strike="noStrike">
              <a:solidFill>
                <a:srgbClr val="316E3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e1cfbf93c1_1_66"/>
          <p:cNvSpPr txBox="1"/>
          <p:nvPr/>
        </p:nvSpPr>
        <p:spPr>
          <a:xfrm>
            <a:off x="1243302" y="2630901"/>
            <a:ext cx="4582800" cy="2555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Font typeface="Arial"/>
              <a:buNone/>
            </a:pPr>
            <a:r>
              <a:rPr lang="pt-BR" sz="1600">
                <a:solidFill>
                  <a:schemeClr val="dk1"/>
                </a:solidFill>
                <a:latin typeface="Helvetica Neue"/>
                <a:ea typeface="Helvetica Neue"/>
                <a:cs typeface="Helvetica Neue"/>
                <a:sym typeface="Helvetica Neue"/>
              </a:rPr>
              <a:t>A partir da década de 90, a Medicina Termal passou a se dedicar a abordagens coletivas, tanto de prevenção quanto de promoção e recuperação da saúde, inserindo nesse contexto o conceito de Turismo Saúde e de Termalismo Social, cujo alvo é a busca e a manutenção da saúde.</a:t>
            </a:r>
            <a:endParaRPr sz="1600">
              <a:solidFill>
                <a:schemeClr val="dk1"/>
              </a:solidFill>
              <a:latin typeface="Helvetica Neue"/>
              <a:ea typeface="Helvetica Neue"/>
              <a:cs typeface="Helvetica Neue"/>
              <a:sym typeface="Helvetica Neue"/>
            </a:endParaRPr>
          </a:p>
        </p:txBody>
      </p:sp>
      <p:sp>
        <p:nvSpPr>
          <p:cNvPr id="103" name="Google Shape;103;ge1cfbf93c1_1_66"/>
          <p:cNvSpPr txBox="1"/>
          <p:nvPr/>
        </p:nvSpPr>
        <p:spPr>
          <a:xfrm>
            <a:off x="6480747" y="5660760"/>
            <a:ext cx="4412105"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pt-BR" sz="1200" u="none" cap="none" strike="noStrike">
                <a:solidFill>
                  <a:srgbClr val="000000"/>
                </a:solidFill>
                <a:latin typeface="Arial"/>
                <a:ea typeface="Arial"/>
                <a:cs typeface="Arial"/>
                <a:sym typeface="Arial"/>
              </a:rPr>
              <a:t>Imagem de Uwe Jacobs por Pixabay</a:t>
            </a:r>
            <a:endParaRPr b="0" i="0" sz="1200" u="none" cap="none" strike="noStrike">
              <a:solidFill>
                <a:srgbClr val="000000"/>
              </a:solidFill>
              <a:latin typeface="Helvetica Neue"/>
              <a:ea typeface="Helvetica Neue"/>
              <a:cs typeface="Helvetica Neue"/>
              <a:sym typeface="Helvetica Neue"/>
            </a:endParaRPr>
          </a:p>
        </p:txBody>
      </p:sp>
      <p:sp>
        <p:nvSpPr>
          <p:cNvPr id="104" name="Google Shape;104;ge1cfbf93c1_1_66"/>
          <p:cNvSpPr txBox="1"/>
          <p:nvPr/>
        </p:nvSpPr>
        <p:spPr>
          <a:xfrm>
            <a:off x="640099" y="1317750"/>
            <a:ext cx="10681249"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316E32"/>
                </a:solidFill>
                <a:latin typeface="Helvetica Neue"/>
                <a:ea typeface="Helvetica Neue"/>
                <a:cs typeface="Helvetica Neue"/>
                <a:sym typeface="Helvetica Neue"/>
              </a:rPr>
              <a:t>5. HISTÓRIA DO TERMALISMO NO BRASIL</a:t>
            </a:r>
            <a:endParaRPr b="0" i="0" sz="2000" u="none" cap="none" strike="noStrike">
              <a:solidFill>
                <a:srgbClr val="316E32"/>
              </a:solidFill>
              <a:latin typeface="Arial"/>
              <a:ea typeface="Arial"/>
              <a:cs typeface="Arial"/>
              <a:sym typeface="Arial"/>
            </a:endParaRPr>
          </a:p>
        </p:txBody>
      </p:sp>
      <p:pic>
        <p:nvPicPr>
          <p:cNvPr id="105" name="Google Shape;105;ge1cfbf93c1_1_66"/>
          <p:cNvPicPr preferRelativeResize="0"/>
          <p:nvPr/>
        </p:nvPicPr>
        <p:blipFill rotWithShape="1">
          <a:blip r:embed="rId3">
            <a:alphaModFix/>
          </a:blip>
          <a:srcRect b="0" l="0" r="0" t="0"/>
          <a:stretch/>
        </p:blipFill>
        <p:spPr>
          <a:xfrm>
            <a:off x="6480748" y="2719357"/>
            <a:ext cx="4412105" cy="29414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2020-04-02T17:05:55Z</dcterms:created>
  <dc:creator>Samuel Brauer</dc:creator>
</cp:coreProperties>
</file>